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1"/>
  </p:notesMasterIdLst>
  <p:sldIdLst>
    <p:sldId id="256" r:id="rId2"/>
    <p:sldId id="280" r:id="rId3"/>
    <p:sldId id="265" r:id="rId4"/>
    <p:sldId id="259" r:id="rId5"/>
    <p:sldId id="313" r:id="rId6"/>
    <p:sldId id="260" r:id="rId7"/>
    <p:sldId id="309" r:id="rId8"/>
    <p:sldId id="310" r:id="rId9"/>
    <p:sldId id="262" r:id="rId10"/>
    <p:sldId id="311" r:id="rId11"/>
    <p:sldId id="312" r:id="rId12"/>
    <p:sldId id="291" r:id="rId13"/>
    <p:sldId id="284" r:id="rId14"/>
    <p:sldId id="314" r:id="rId15"/>
    <p:sldId id="289" r:id="rId16"/>
    <p:sldId id="278" r:id="rId17"/>
    <p:sldId id="281" r:id="rId18"/>
    <p:sldId id="295" r:id="rId19"/>
    <p:sldId id="273" r:id="rId20"/>
    <p:sldId id="315" r:id="rId21"/>
    <p:sldId id="268" r:id="rId22"/>
    <p:sldId id="297" r:id="rId23"/>
    <p:sldId id="304" r:id="rId24"/>
    <p:sldId id="302" r:id="rId25"/>
    <p:sldId id="303" r:id="rId26"/>
    <p:sldId id="267" r:id="rId27"/>
    <p:sldId id="279" r:id="rId28"/>
    <p:sldId id="305" r:id="rId29"/>
    <p:sldId id="308" r:id="rId30"/>
    <p:sldId id="300" r:id="rId31"/>
    <p:sldId id="301" r:id="rId32"/>
    <p:sldId id="276" r:id="rId33"/>
    <p:sldId id="292" r:id="rId34"/>
    <p:sldId id="285" r:id="rId35"/>
    <p:sldId id="274" r:id="rId36"/>
    <p:sldId id="269" r:id="rId37"/>
    <p:sldId id="282" r:id="rId38"/>
    <p:sldId id="270" r:id="rId39"/>
    <p:sldId id="288" r:id="rId40"/>
    <p:sldId id="290" r:id="rId41"/>
    <p:sldId id="298" r:id="rId42"/>
    <p:sldId id="299" r:id="rId43"/>
    <p:sldId id="287" r:id="rId44"/>
    <p:sldId id="283" r:id="rId45"/>
    <p:sldId id="296" r:id="rId46"/>
    <p:sldId id="275" r:id="rId47"/>
    <p:sldId id="293" r:id="rId48"/>
    <p:sldId id="294" r:id="rId49"/>
    <p:sldId id="30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D26B55-75CC-B04F-AC02-99050F3F2D5F}">
          <p14:sldIdLst>
            <p14:sldId id="256"/>
          </p14:sldIdLst>
        </p14:section>
        <p14:section name="Introduction" id="{254CA204-BAB0-D245-B768-D0E4F27ECCDC}">
          <p14:sldIdLst>
            <p14:sldId id="280"/>
            <p14:sldId id="265"/>
          </p14:sldIdLst>
        </p14:section>
        <p14:section name="Research hypothesis and objectives" id="{CEA8FE3E-D72B-E34D-A426-28BA5442F938}">
          <p14:sldIdLst>
            <p14:sldId id="259"/>
          </p14:sldIdLst>
        </p14:section>
        <p14:section name="Related work" id="{E0990D01-4759-B840-8E35-DF894841F0F6}">
          <p14:sldIdLst/>
        </p14:section>
        <p14:section name="Methods" id="{AA2C34AC-663D-AC4C-9A4A-347D110679D6}">
          <p14:sldIdLst>
            <p14:sldId id="313"/>
            <p14:sldId id="260"/>
            <p14:sldId id="309"/>
            <p14:sldId id="310"/>
            <p14:sldId id="262"/>
            <p14:sldId id="311"/>
            <p14:sldId id="312"/>
            <p14:sldId id="291"/>
            <p14:sldId id="284"/>
          </p14:sldIdLst>
        </p14:section>
        <p14:section name="Preliminary results" id="{CEEEDF50-B2D5-F54F-8AEF-4009D792E9C1}">
          <p14:sldIdLst>
            <p14:sldId id="314"/>
            <p14:sldId id="289"/>
            <p14:sldId id="278"/>
            <p14:sldId id="281"/>
            <p14:sldId id="295"/>
          </p14:sldIdLst>
        </p14:section>
        <p14:section name="Summary" id="{72F4C800-9FFD-0648-B4FD-5C1F66207A43}">
          <p14:sldIdLst>
            <p14:sldId id="273"/>
            <p14:sldId id="315"/>
          </p14:sldIdLst>
        </p14:section>
        <p14:section name="References" id="{4183AE70-9C35-6649-A9BC-B719249743A7}">
          <p14:sldIdLst>
            <p14:sldId id="268"/>
          </p14:sldIdLst>
        </p14:section>
        <p14:section name="possible questions" id="{4ED6614A-02B2-B04F-A4ED-90F28599E145}">
          <p14:sldIdLst>
            <p14:sldId id="297"/>
            <p14:sldId id="304"/>
            <p14:sldId id="302"/>
            <p14:sldId id="303"/>
            <p14:sldId id="267"/>
            <p14:sldId id="279"/>
            <p14:sldId id="305"/>
            <p14:sldId id="308"/>
            <p14:sldId id="300"/>
            <p14:sldId id="301"/>
            <p14:sldId id="276"/>
            <p14:sldId id="292"/>
            <p14:sldId id="285"/>
            <p14:sldId id="274"/>
            <p14:sldId id="269"/>
            <p14:sldId id="282"/>
            <p14:sldId id="270"/>
            <p14:sldId id="288"/>
            <p14:sldId id="290"/>
            <p14:sldId id="298"/>
            <p14:sldId id="299"/>
            <p14:sldId id="287"/>
            <p14:sldId id="283"/>
            <p14:sldId id="296"/>
            <p14:sldId id="275"/>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C00"/>
    <a:srgbClr val="FF8B00"/>
    <a:srgbClr val="BA3D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46"/>
    <p:restoredTop sz="69876"/>
  </p:normalViewPr>
  <p:slideViewPr>
    <p:cSldViewPr snapToGrid="0" snapToObjects="1">
      <p:cViewPr varScale="1">
        <p:scale>
          <a:sx n="75" d="100"/>
          <a:sy n="75" d="100"/>
        </p:scale>
        <p:origin x="1176" y="184"/>
      </p:cViewPr>
      <p:guideLst/>
    </p:cSldViewPr>
  </p:slideViewPr>
  <p:notesTextViewPr>
    <p:cViewPr>
      <p:scale>
        <a:sx n="95" d="100"/>
        <a:sy n="9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61C6BC-5293-D843-9F45-06055732FB86}" type="datetimeFigureOut">
              <a:rPr lang="en-US" smtClean="0"/>
              <a:t>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9DB6A-656C-944F-A024-0E1A7C45D2CF}" type="slidenum">
              <a:rPr lang="en-US" smtClean="0"/>
              <a:t>‹#›</a:t>
            </a:fld>
            <a:endParaRPr lang="en-US"/>
          </a:p>
        </p:txBody>
      </p:sp>
    </p:spTree>
    <p:extLst>
      <p:ext uri="{BB962C8B-B14F-4D97-AF65-F5344CB8AC3E}">
        <p14:creationId xmlns:p14="http://schemas.microsoft.com/office/powerpoint/2010/main" val="14689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פיתוח שיטות לפריסה אופטימלית ואדפטיבית של מערך חיישנים הטרוגני לייצוג מדויק של זיהום אוויר ומקורותיו</a:t>
            </a:r>
            <a:endParaRPr lang="en-US" sz="1200" kern="1200" dirty="0">
              <a:solidFill>
                <a:schemeClr val="tx1"/>
              </a:solidFill>
              <a:effectLst/>
              <a:latin typeface="+mn-lt"/>
              <a:ea typeface="+mn-ea"/>
              <a:cs typeface="+mn-cs"/>
            </a:endParaRP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a:t>
            </a:fld>
            <a:endParaRPr lang="en-US"/>
          </a:p>
        </p:txBody>
      </p:sp>
    </p:spTree>
    <p:extLst>
      <p:ext uri="{BB962C8B-B14F-4D97-AF65-F5344CB8AC3E}">
        <p14:creationId xmlns:p14="http://schemas.microsoft.com/office/powerpoint/2010/main" val="21235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a:t>
                </a:r>
                <a:r>
                  <a:rPr lang="he-IL" sz="1200" b="1" baseline="0" dirty="0">
                    <a:latin typeface="DaunPenh" pitchFamily="2" charset="0"/>
                    <a:cs typeface="DaunPenh" pitchFamily="2" charset="0"/>
                  </a:rPr>
                  <a:t>כל אחת מהן מתארת את שדה הריכוז עם מספר שונה של מקורות פעילים עבור המצב המטאורולוגי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𝑚</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en-US" sz="1200" baseline="30000" dirty="0">
                    <a:latin typeface="DaunPenh" pitchFamily="2" charset="0"/>
                    <a:cs typeface="DaunPenh" pitchFamily="2" charset="0"/>
                  </a:rPr>
                  <a:t>= </a:t>
                </a:r>
                <a14:m>
                  <m:oMath xmlns:m="http://schemas.openxmlformats.org/officeDocument/2006/math">
                    <m:f>
                      <m:fPr>
                        <m:ctrlPr>
                          <a:rPr lang="en-US" sz="1200" i="1" smtClean="0">
                            <a:latin typeface="Cambria Math" panose="02040503050406030204" pitchFamily="18" charset="0"/>
                          </a:rPr>
                        </m:ctrlPr>
                      </m:fPr>
                      <m:num>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𝑚</m:t>
                            </m:r>
                          </m:e>
                          <m:sup>
                            <m:r>
                              <a:rPr lang="en-US" sz="1200" i="1">
                                <a:latin typeface="Cambria Math" panose="02040503050406030204" pitchFamily="18" charset="0"/>
                              </a:rPr>
                              <m:t>2</m:t>
                            </m:r>
                          </m:sup>
                        </m:sSup>
                        <m:r>
                          <a:rPr lang="en-US" sz="1200" i="1">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=0</m:t>
                            </m:r>
                          </m:sub>
                          <m:sup>
                            <m:r>
                              <a:rPr lang="en-US" sz="1200" i="1">
                                <a:latin typeface="Cambria Math" panose="02040503050406030204" pitchFamily="18" charset="0"/>
                              </a:rPr>
                              <m:t>𝑁</m:t>
                            </m:r>
                          </m:sup>
                          <m:e>
                            <m:d>
                              <m:dPr>
                                <m:ctrlPr>
                                  <a:rPr lang="en-US" sz="1200" i="1" smtClean="0">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𝑁</m:t>
                                    </m:r>
                                  </m:num>
                                  <m:den>
                                    <m:r>
                                      <a:rPr lang="en-US" sz="1200" i="1">
                                        <a:latin typeface="Cambria Math" panose="02040503050406030204" pitchFamily="18" charset="0"/>
                                      </a:rPr>
                                      <m:t>𝑖</m:t>
                                    </m:r>
                                  </m:den>
                                </m:f>
                              </m:e>
                            </m:d>
                          </m:e>
                        </m:nary>
                      </m:num>
                      <m:den>
                        <m:r>
                          <a:rPr lang="en-US" sz="1200" i="1">
                            <a:latin typeface="Cambria Math" panose="02040503050406030204" pitchFamily="18" charset="0"/>
                          </a:rPr>
                          <m:t>2</m:t>
                        </m:r>
                      </m:den>
                    </m:f>
                  </m:oMath>
                </a14:m>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latin typeface="Cambria Math" panose="02040503050406030204" pitchFamily="18" charset="0"/>
                      </a:rPr>
                      <m:t>[</m:t>
                    </m:r>
                    <m:nary>
                      <m:naryPr>
                        <m:chr m:val="∑"/>
                        <m:ctrlPr>
                          <a:rPr lang="en-US" sz="1200" i="1" smtClean="0">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m:t>
                        </m:r>
                        <m:r>
                          <a:rPr lang="he-IL" sz="1200" b="0" i="1" smtClean="0">
                            <a:latin typeface="Cambria Math" panose="02040503050406030204" pitchFamily="18" charset="0"/>
                          </a:rPr>
                          <m:t>1</m:t>
                        </m:r>
                      </m:sub>
                      <m:sup>
                        <m:r>
                          <a:rPr lang="en-US" sz="1200" i="1">
                            <a:latin typeface="Cambria Math" panose="02040503050406030204" pitchFamily="18" charset="0"/>
                          </a:rPr>
                          <m:t>𝑁</m:t>
                        </m:r>
                        <m:r>
                          <a:rPr lang="en-US" sz="1200" b="0" i="1" smtClean="0">
                            <a:latin typeface="Cambria Math" panose="02040503050406030204" pitchFamily="18" charset="0"/>
                          </a:rPr>
                          <m:t>+1</m:t>
                        </m:r>
                      </m:sup>
                      <m:e>
                        <m:d>
                          <m:dPr>
                            <m:ctrlPr>
                              <a:rPr lang="en-US" sz="1200" i="1" smtClean="0">
                                <a:latin typeface="Cambria Math" panose="02040503050406030204" pitchFamily="18" charset="0"/>
                              </a:rPr>
                            </m:ctrlPr>
                          </m:dPr>
                          <m:e>
                            <m:r>
                              <a:rPr lang="en-US" sz="1200" b="0" i="1" smtClean="0">
                                <a:latin typeface="Cambria Math" panose="02040503050406030204" pitchFamily="18" charset="0"/>
                              </a:rPr>
                              <m:t>𝑖</m:t>
                            </m:r>
                          </m:e>
                        </m:d>
                        <m:r>
                          <a:rPr lang="en-US" sz="1200" b="0" i="1" smtClean="0">
                            <a:latin typeface="Cambria Math" panose="02040503050406030204" pitchFamily="18" charset="0"/>
                          </a:rPr>
                          <m:t>]−2</m:t>
                        </m:r>
                      </m:e>
                    </m:nary>
                  </m:oMath>
                </a14:m>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Choice>
        <mc:Fallback xmlns="">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בעצם הייתי רוצה להניח את החיישן שלי במקום שבו התגובה שלו לשינוי בקצב הפליטה של איזשהו מקור תהיה הכי חזקה.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אפשר לבחון את זה באמצעות מדד ה-</a:t>
                </a:r>
                <a:r>
                  <a:rPr lang="en-US" sz="1200" dirty="0">
                    <a:latin typeface="DaunPenh" pitchFamily="2" charset="0"/>
                    <a:cs typeface="DaunPenh" pitchFamily="2" charset="0"/>
                  </a:rPr>
                  <a:t>PED</a:t>
                </a:r>
                <a:r>
                  <a:rPr lang="he-IL" sz="1200" dirty="0">
                    <a:latin typeface="DaunPenh" pitchFamily="2" charset="0"/>
                    <a:cs typeface="DaunPenh" pitchFamily="2" charset="0"/>
                  </a:rPr>
                  <a:t> שמחשב לי בדיוק את ההפרש בקריאות בין השינוי הכי קיצוני במקור – כיבוי או הדלקה שלו.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a:t>
                </a:r>
                <a:r>
                  <a:rPr lang="en-US" sz="1200" dirty="0">
                    <a:latin typeface="DaunPenh" pitchFamily="2" charset="0"/>
                    <a:cs typeface="DaunPenh" pitchFamily="2" charset="0"/>
                  </a:rPr>
                  <a:t>PED</a:t>
                </a:r>
                <a:r>
                  <a:rPr lang="he-IL" sz="1200" dirty="0">
                    <a:latin typeface="DaunPenh" pitchFamily="2" charset="0"/>
                    <a:cs typeface="DaunPenh" pitchFamily="2" charset="0"/>
                  </a:rPr>
                  <a:t> מוגדר כסכום ריבועי ההפרש בקריאות של כל החיישנים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שפרסתי (</a:t>
                </a:r>
                <a:r>
                  <a:rPr lang="en-US" sz="1200" dirty="0">
                    <a:latin typeface="DaunPenh" pitchFamily="2" charset="0"/>
                    <a:cs typeface="DaunPenh" pitchFamily="2" charset="0"/>
                  </a:rPr>
                  <a:t>r</a:t>
                </a:r>
                <a:r>
                  <a:rPr lang="he-IL" sz="1200" dirty="0">
                    <a:latin typeface="DaunPenh" pitchFamily="2" charset="0"/>
                    <a:cs typeface="DaunPenh" pitchFamily="2" charset="0"/>
                  </a:rPr>
                  <a:t>) בין שני מצבים שונים </a:t>
                </a:r>
                <a:r>
                  <a:rPr lang="en-US" sz="1200" dirty="0">
                    <a:latin typeface="DaunPenh" pitchFamily="2" charset="0"/>
                    <a:cs typeface="DaunPenh" pitchFamily="2" charset="0"/>
                  </a:rPr>
                  <a:t>S’</a:t>
                </a:r>
                <a:r>
                  <a:rPr lang="he-IL" sz="1200" dirty="0">
                    <a:latin typeface="DaunPenh" pitchFamily="2" charset="0"/>
                    <a:cs typeface="DaunPenh" pitchFamily="2" charset="0"/>
                  </a:rPr>
                  <a:t> ו-</a:t>
                </a:r>
                <a:r>
                  <a:rPr lang="en-US" sz="1200" dirty="0">
                    <a:latin typeface="DaunPenh" pitchFamily="2" charset="0"/>
                    <a:cs typeface="DaunPenh" pitchFamily="2" charset="0"/>
                  </a:rPr>
                  <a:t> S’’ </a:t>
                </a:r>
                <a:r>
                  <a:rPr lang="he-IL" sz="1200" strike="noStrike" dirty="0">
                    <a:latin typeface="DaunPenh" pitchFamily="2" charset="0"/>
                    <a:cs typeface="DaunPenh" pitchFamily="2" charset="0"/>
                  </a:rPr>
                  <a:t>להם מספר שונה של מקורות פעילים.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ככל שהמדד הזה גבוה יותר, אני יכולה להסיק שהרשת שלי רגישה יותר לשינוי במקורות שבחנתי.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עכשיו, אנחנו רק צריכים להתחיל להדליק ולכבות 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אם יש לי </a:t>
                </a:r>
                <a:r>
                  <a:rPr lang="he-IL" sz="1200" dirty="0" err="1">
                    <a:latin typeface="DaunPenh" pitchFamily="2" charset="0"/>
                    <a:cs typeface="DaunPenh" pitchFamily="2" charset="0"/>
                  </a:rPr>
                  <a:t>N</a:t>
                </a:r>
                <a:r>
                  <a:rPr lang="he-IL" sz="1200" dirty="0">
                    <a:latin typeface="DaunPenh" pitchFamily="2" charset="0"/>
                    <a:cs typeface="DaunPenh" pitchFamily="2" charset="0"/>
                  </a:rPr>
                  <a:t> מקורות, אני צריכה להפיק </a:t>
                </a:r>
                <a:r>
                  <a:rPr lang="en-US" sz="1200" dirty="0">
                    <a:latin typeface="DaunPenh" pitchFamily="2" charset="0"/>
                    <a:cs typeface="DaunPenh" pitchFamily="2" charset="0"/>
                  </a:rPr>
                  <a:t>2</a:t>
                </a:r>
                <a:r>
                  <a:rPr lang="en-US" sz="1200" baseline="30000" dirty="0">
                    <a:latin typeface="DaunPenh" pitchFamily="2" charset="0"/>
                    <a:cs typeface="DaunPenh" pitchFamily="2" charset="0"/>
                  </a:rPr>
                  <a:t>N</a:t>
                </a:r>
                <a:r>
                  <a:rPr lang="he-IL" sz="1200" baseline="30000" dirty="0">
                    <a:latin typeface="DaunPenh" pitchFamily="2" charset="0"/>
                    <a:cs typeface="DaunPenh" pitchFamily="2" charset="0"/>
                  </a:rPr>
                  <a:t> </a:t>
                </a:r>
                <a:r>
                  <a:rPr lang="he-IL" sz="1200" baseline="0" dirty="0">
                    <a:latin typeface="DaunPenh" pitchFamily="2" charset="0"/>
                    <a:cs typeface="DaunPenh" pitchFamily="2" charset="0"/>
                  </a:rPr>
                  <a:t>מפות, </a:t>
                </a:r>
                <a:r>
                  <a:rPr lang="he-IL" sz="1200" b="1" baseline="0" dirty="0">
                    <a:latin typeface="DaunPenh" pitchFamily="2" charset="0"/>
                    <a:cs typeface="DaunPenh" pitchFamily="2" charset="0"/>
                  </a:rPr>
                  <a:t>כל אחת מהן מתארת את שדה הריכוז עם מספר שונה של מקורות פעילים עבור המצב המטאורולוגי שלקחתי.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3. עכשיו כמה ערכי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אני צריכה לחשב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כל הקומבינציות האפשריות פחות הקומבינציות עם אותו מספר של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4. ואני מגדירה מספר קטגוריות של זוגות ביניהם ניתן לחשב </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 15.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aseline="0" dirty="0">
                    <a:latin typeface="DaunPenh" pitchFamily="2" charset="0"/>
                    <a:cs typeface="DaunPenh" pitchFamily="2" charset="0"/>
                  </a:rPr>
                  <a:t>הערה – אנחנו משתמשים ב-</a:t>
                </a:r>
                <a:r>
                  <a:rPr lang="en-US" sz="1200" baseline="0" dirty="0">
                    <a:latin typeface="DaunPenh" pitchFamily="2" charset="0"/>
                    <a:cs typeface="DaunPenh" pitchFamily="2" charset="0"/>
                  </a:rPr>
                  <a:t>PED</a:t>
                </a:r>
                <a:r>
                  <a:rPr lang="he-IL" sz="1200" baseline="0" dirty="0">
                    <a:latin typeface="DaunPenh" pitchFamily="2" charset="0"/>
                    <a:cs typeface="DaunPenh" pitchFamily="2" charset="0"/>
                  </a:rPr>
                  <a:t> כסוג של </a:t>
                </a:r>
                <a:r>
                  <a:rPr lang="en-US" sz="1200" baseline="0" dirty="0">
                    <a:latin typeface="DaunPenh" pitchFamily="2" charset="0"/>
                    <a:cs typeface="DaunPenh" pitchFamily="2" charset="0"/>
                  </a:rPr>
                  <a:t>sensitivity analysis</a:t>
                </a:r>
                <a:r>
                  <a:rPr lang="he-IL" sz="1200" baseline="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baseline="0" dirty="0">
                    <a:latin typeface="DaunPenh" pitchFamily="2" charset="0"/>
                    <a:cs typeface="DaunPenh" pitchFamily="2" charset="0"/>
                  </a:rPr>
                  <a:t>שני דברים שהבנתי –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צריך לקחת בחשבון גם שני מצבים עם אותו מספר של מקורות, כל עוד זה לא אותו מצב בדיוק. </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sz="1200" b="1" baseline="0" dirty="0">
                    <a:latin typeface="DaunPenh" pitchFamily="2" charset="0"/>
                    <a:cs typeface="DaunPenh" pitchFamily="2" charset="0"/>
                  </a:rPr>
                  <a:t>לא בטוחה, אבל יכול להיות שהמקורות צריכים להיות עם פליטה זהה. בעצם השתכנעתי שלא. אני כן רוצה לקחת בחשבון משקל שונה למקורות.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 criterion that incorporates the sensitivity of the deployed network to changes in the source</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תיקון מתבקש: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מספר מפות ה</a:t>
                </a:r>
                <a:r>
                  <a:rPr lang="en-US" sz="1200" dirty="0">
                    <a:latin typeface="DaunPenh" pitchFamily="2" charset="0"/>
                    <a:cs typeface="DaunPenh" pitchFamily="2" charset="0"/>
                  </a:rPr>
                  <a:t>PED</a:t>
                </a:r>
                <a:r>
                  <a:rPr lang="he-IL" sz="1200" dirty="0">
                    <a:latin typeface="DaunPenh" pitchFamily="2" charset="0"/>
                    <a:cs typeface="DaunPenh" pitchFamily="2"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(𝑚∙(𝑚−1))/2</a:t>
                </a:r>
                <a:r>
                  <a:rPr lang="en-US" sz="1200" baseline="30000" dirty="0">
                    <a:latin typeface="DaunPenh" pitchFamily="2" charset="0"/>
                    <a:cs typeface="DaunPenh" pitchFamily="2" charset="0"/>
                  </a:rPr>
                  <a:t>= </a:t>
                </a:r>
                <a:r>
                  <a:rPr lang="en-US" sz="1200" i="0">
                    <a:latin typeface="Cambria Math" panose="02040503050406030204" pitchFamily="18" charset="0"/>
                  </a:rPr>
                  <a:t>(</a:t>
                </a:r>
                <a:r>
                  <a:rPr lang="en-US" sz="1200" b="0" i="0">
                    <a:latin typeface="Cambria Math" panose="02040503050406030204" pitchFamily="18" charset="0"/>
                  </a:rPr>
                  <a:t>𝑚^</a:t>
                </a:r>
                <a:r>
                  <a:rPr lang="en-US" sz="1200" i="0">
                    <a:latin typeface="Cambria Math" panose="02040503050406030204" pitchFamily="18" charset="0"/>
                  </a:rPr>
                  <a:t>2−∑_(𝑖=0)^𝑁</a:t>
                </a:r>
                <a:r>
                  <a:rPr lang="he-IL" sz="1200" i="0">
                    <a:latin typeface="Cambria Math" panose="02040503050406030204" pitchFamily="18" charset="0"/>
                  </a:rPr>
                  <a:t>▒</a:t>
                </a:r>
                <a:r>
                  <a:rPr lang="en-US" sz="1200" i="0">
                    <a:latin typeface="Cambria Math" panose="02040503050406030204" pitchFamily="18" charset="0"/>
                  </a:rPr>
                  <a:t>(𝑁¦𝑖)</a:t>
                </a:r>
                <a:r>
                  <a:rPr lang="he-IL" sz="1200" i="0">
                    <a:latin typeface="Cambria Math" panose="02040503050406030204" pitchFamily="18" charset="0"/>
                  </a:rPr>
                  <a:t> </a:t>
                </a:r>
                <a:r>
                  <a:rPr lang="en-US" sz="1200" i="0">
                    <a:latin typeface="Cambria Math" panose="02040503050406030204" pitchFamily="18" charset="0"/>
                  </a:rPr>
                  <a:t>)/2</a:t>
                </a:r>
                <a:r>
                  <a:rPr lang="en-US" sz="1200" baseline="30000" dirty="0">
                    <a:latin typeface="DaunPenh" pitchFamily="2" charset="0"/>
                    <a:cs typeface="DaunPenh"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ואז מספר הקטגוריות יהיה פשוט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aseline="300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a:latin typeface="Cambria Math" panose="02040503050406030204" pitchFamily="18" charset="0"/>
                  </a:rPr>
                  <a:t>[</a:t>
                </a:r>
                <a:r>
                  <a:rPr lang="en-US" sz="1200" i="0">
                    <a:latin typeface="Cambria Math" panose="02040503050406030204" pitchFamily="18" charset="0"/>
                  </a:rPr>
                  <a:t>∑_(𝑖=</a:t>
                </a:r>
                <a:r>
                  <a:rPr lang="he-IL" sz="1200" b="0" i="0">
                    <a:latin typeface="Cambria Math" panose="02040503050406030204" pitchFamily="18" charset="0"/>
                  </a:rPr>
                  <a:t>1</a:t>
                </a:r>
                <a:r>
                  <a:rPr lang="en-US" sz="1200" b="0" i="0">
                    <a:latin typeface="Cambria Math" panose="02040503050406030204" pitchFamily="18" charset="0"/>
                  </a:rPr>
                  <a:t>)^(</a:t>
                </a:r>
                <a:r>
                  <a:rPr lang="en-US" sz="1200" i="0">
                    <a:latin typeface="Cambria Math" panose="02040503050406030204" pitchFamily="18" charset="0"/>
                  </a:rPr>
                  <a:t>𝑁</a:t>
                </a:r>
                <a:r>
                  <a:rPr lang="en-US" sz="1200" b="0" i="0">
                    <a:latin typeface="Cambria Math" panose="02040503050406030204" pitchFamily="18" charset="0"/>
                  </a:rPr>
                  <a:t>+1)▒〖(𝑖)]−2〗</a:t>
                </a:r>
                <a:r>
                  <a:rPr lang="en-US" sz="1200" baseline="30000" dirty="0">
                    <a:latin typeface="DaunPenh" pitchFamily="2" charset="0"/>
                    <a:cs typeface="DaunPenh" pitchFamily="2" charset="0"/>
                  </a:rPr>
                  <a:t>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aseline="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10</a:t>
            </a:fld>
            <a:endParaRPr lang="en-US"/>
          </a:p>
        </p:txBody>
      </p:sp>
    </p:spTree>
    <p:extLst>
      <p:ext uri="{BB962C8B-B14F-4D97-AF65-F5344CB8AC3E}">
        <p14:creationId xmlns:p14="http://schemas.microsoft.com/office/powerpoint/2010/main" val="114432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עכשיו אם נחזור לניסוח הבעיה, בעצם יש לי עכשיו ערכי </a:t>
            </a:r>
            <a:r>
              <a:rPr lang="en-US" sz="1200" dirty="0">
                <a:latin typeface="DaunPenh" pitchFamily="2" charset="0"/>
                <a:cs typeface="DaunPenh" pitchFamily="2" charset="0"/>
              </a:rPr>
              <a:t>PED</a:t>
            </a:r>
            <a:r>
              <a:rPr lang="he-IL" sz="1200" dirty="0">
                <a:latin typeface="DaunPenh" pitchFamily="2" charset="0"/>
                <a:cs typeface="DaunPenh" pitchFamily="2" charset="0"/>
              </a:rPr>
              <a:t> שהבנו למה היינו רוצים שהם יהיו גבוהים.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אבל... יש לי הרבה מהם. ובעצם הרעיון הכי טוב שיכולתי לחשוב עליו הוא לנסות למקסם את הערכים הנמוכים ביותר – את ה-</a:t>
            </a:r>
            <a:r>
              <a:rPr lang="en-US" sz="1200" dirty="0">
                <a:latin typeface="DaunPenh" pitchFamily="2" charset="0"/>
                <a:cs typeface="DaunPenh" pitchFamily="2" charset="0"/>
              </a:rPr>
              <a:t>worse case scenario</a:t>
            </a:r>
            <a:r>
              <a:rPr lang="he-IL" sz="1200" dirty="0">
                <a:latin typeface="DaunPenh" pitchFamily="2" charset="0"/>
                <a:cs typeface="DaunPenh" pitchFamily="2" charset="0"/>
              </a:rPr>
              <a:t> (התרחיש הגרוע ביותר) מבין כל אחת מהקטגוריות. לסכום אותם ולחלק במספר הקטגוריות, שזה בסך </a:t>
            </a:r>
            <a:r>
              <a:rPr lang="he-IL" sz="1200" dirty="0" err="1">
                <a:latin typeface="DaunPenh" pitchFamily="2" charset="0"/>
                <a:cs typeface="DaunPenh" pitchFamily="2" charset="0"/>
              </a:rPr>
              <a:t>הכל</a:t>
            </a:r>
            <a:r>
              <a:rPr lang="he-IL" sz="1200" dirty="0">
                <a:latin typeface="DaunPenh" pitchFamily="2" charset="0"/>
                <a:cs typeface="DaunPenh" pitchFamily="2" charset="0"/>
              </a:rPr>
              <a:t> לקחת את הממוצע של הערכים המינימליים.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Dynamic range = the ration between the smallest concentration and the largest concentration that can be measured.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11</a:t>
            </a:fld>
            <a:endParaRPr lang="en-US"/>
          </a:p>
        </p:txBody>
      </p:sp>
    </p:spTree>
    <p:extLst>
      <p:ext uri="{BB962C8B-B14F-4D97-AF65-F5344CB8AC3E}">
        <p14:creationId xmlns:p14="http://schemas.microsoft.com/office/powerpoint/2010/main" val="331256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הסימולציה הראשונית לקחתי נתונים </a:t>
                </a:r>
                <a:r>
                  <a:rPr lang="he-IL" sz="1200" kern="1200" dirty="0" err="1">
                    <a:solidFill>
                      <a:schemeClr val="tx1"/>
                    </a:solidFill>
                    <a:effectLst/>
                    <a:latin typeface="+mn-lt"/>
                    <a:ea typeface="+mn-ea"/>
                    <a:cs typeface="+mn-cs"/>
                  </a:rPr>
                  <a:t>אמיתיים</a:t>
                </a:r>
                <a:r>
                  <a:rPr lang="he-IL" sz="1200" kern="1200" dirty="0">
                    <a:solidFill>
                      <a:schemeClr val="tx1"/>
                    </a:solidFill>
                    <a:effectLst/>
                    <a:latin typeface="+mn-lt"/>
                    <a:ea typeface="+mn-ea"/>
                    <a:cs typeface="+mn-cs"/>
                  </a:rPr>
                  <a:t> 10 </a:t>
                </a:r>
                <a:r>
                  <a:rPr lang="he-IL" sz="1200" kern="1200" dirty="0" err="1">
                    <a:solidFill>
                      <a:schemeClr val="tx1"/>
                    </a:solidFill>
                    <a:effectLst/>
                    <a:latin typeface="+mn-lt"/>
                    <a:ea typeface="+mn-ea"/>
                    <a:cs typeface="+mn-cs"/>
                  </a:rPr>
                  <a:t>דקתיים</a:t>
                </a:r>
                <a:r>
                  <a:rPr lang="he-IL" sz="1200" kern="1200" dirty="0">
                    <a:solidFill>
                      <a:schemeClr val="tx1"/>
                    </a:solidFill>
                    <a:effectLst/>
                    <a:latin typeface="+mn-lt"/>
                    <a:ea typeface="+mn-ea"/>
                    <a:cs typeface="+mn-cs"/>
                  </a:rPr>
                  <a:t> של תחנת נמל חדרה.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הדוגמא שהתחלנו </a:t>
                </a:r>
                <a:r>
                  <a:rPr lang="he-IL" sz="1200" kern="1200" dirty="0" err="1">
                    <a:solidFill>
                      <a:schemeClr val="tx1"/>
                    </a:solidFill>
                    <a:effectLst/>
                    <a:latin typeface="+mn-lt"/>
                    <a:ea typeface="+mn-ea"/>
                    <a:cs typeface="+mn-cs"/>
                  </a:rPr>
                  <a:t>איתה</a:t>
                </a:r>
                <a:r>
                  <a:rPr lang="he-IL" sz="1200" kern="1200" dirty="0">
                    <a:solidFill>
                      <a:schemeClr val="tx1"/>
                    </a:solidFill>
                    <a:effectLst/>
                    <a:latin typeface="+mn-lt"/>
                    <a:ea typeface="+mn-ea"/>
                    <a:cs typeface="+mn-cs"/>
                  </a:rPr>
                  <a:t> קודם הייתה עבור מפה אחת של מצב מזג אוויר אחד.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לקחת בחשבון את כל המצבים האפשריים, האופטימיזציה נעשתה על המפות המשוקללות (הממוצעות).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בשביל לא לעשות אינסוף חישובים, חילקתי לקטגוריות – 6  מהירויות, 8 כיוונים ו-6 מצבים אטמוספיריים לפי הסקאלה של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gifford</a:t>
                </a:r>
                <a:r>
                  <a:rPr lang="he-IL" sz="1200" kern="1200" dirty="0">
                    <a:solidFill>
                      <a:schemeClr val="tx1"/>
                    </a:solidFill>
                    <a:effectLst/>
                    <a:latin typeface="+mn-lt"/>
                    <a:ea typeface="+mn-ea"/>
                    <a:cs typeface="+mn-cs"/>
                  </a:rPr>
                  <a:t>. ההגדרה של המצבים האלו בנתונים אותם הורדתי נעשתה על פי שיטת ה-סיגמא </a:t>
                </a:r>
                <a:r>
                  <a:rPr lang="en-US" sz="1200" kern="1200" dirty="0">
                    <a:solidFill>
                      <a:schemeClr val="tx1"/>
                    </a:solidFill>
                    <a:effectLst/>
                    <a:latin typeface="+mn-lt"/>
                    <a:ea typeface="+mn-ea"/>
                    <a:cs typeface="+mn-cs"/>
                  </a:rPr>
                  <a:t>A</a:t>
                </a:r>
                <a:r>
                  <a:rPr lang="he-IL" sz="1200" kern="1200" dirty="0">
                    <a:solidFill>
                      <a:schemeClr val="tx1"/>
                    </a:solidFill>
                    <a:effectLst/>
                    <a:latin typeface="+mn-lt"/>
                    <a:ea typeface="+mn-ea"/>
                    <a:cs typeface="+mn-cs"/>
                  </a:rPr>
                  <a:t>, שמשתמשת בסטיית התקן של כיוון הרוח יחד עם מהירות הרוח הממוצעת בשביל להגדיר את המצב </a:t>
                </a:r>
                <a:r>
                  <a:rPr lang="he-IL" sz="1200" kern="1200" dirty="0" err="1">
                    <a:solidFill>
                      <a:schemeClr val="tx1"/>
                    </a:solidFill>
                    <a:effectLst/>
                    <a:latin typeface="+mn-lt"/>
                    <a:ea typeface="+mn-ea"/>
                    <a:cs typeface="+mn-cs"/>
                  </a:rPr>
                  <a:t>האטמוסיפרי</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לפי השיטה הזאת אנחנו מחלקים את הלילה למצבים יציבים וביום הם או ניטרליים או לא יציבים כפי שרואים בגרף.</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אפשר לראות בגרפים את התפלגות המהירויות והכיוונים והתפלגות המצבים האטמוספיריים.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היו 288 קטגוריות של מהירות-כיוון-ומצב יציבות שמתוכם 144 היו מצבים שנצפו בנתונים שלקחנו, כלומר עם שכיחות גדולה מ0.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(מתוך 336, 192 היו באמת).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לכל מפה מה-32 הרצתי 144 קטגוריות עם תדירויות גבוהות מ-0, סך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32*144= 4608.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12</a:t>
            </a:fld>
            <a:endParaRPr lang="en-US"/>
          </a:p>
        </p:txBody>
      </p:sp>
    </p:spTree>
    <p:extLst>
      <p:ext uri="{BB962C8B-B14F-4D97-AF65-F5344CB8AC3E}">
        <p14:creationId xmlns:p14="http://schemas.microsoft.com/office/powerpoint/2010/main" val="5739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קיימים הרבה מודלים של דיספרסיה.(שילוב של </a:t>
                </a:r>
                <a:r>
                  <a:rPr lang="he-IL" sz="1200" dirty="0" err="1">
                    <a:latin typeface="DaunPenh" pitchFamily="2" charset="0"/>
                    <a:cs typeface="DaunPenh" pitchFamily="2" charset="0"/>
                  </a:rPr>
                  <a:t>אדבקציה</a:t>
                </a:r>
                <a:r>
                  <a:rPr lang="he-IL" sz="1200" dirty="0">
                    <a:latin typeface="DaunPenh" pitchFamily="2" charset="0"/>
                    <a:cs typeface="DaunPenh" pitchFamily="2" charset="0"/>
                  </a:rPr>
                  <a:t> על ידי הרוח ודיפוזיה כתוצאה מטורבולנציה). </a:t>
                </a:r>
                <a:endParaRPr lang="he-IL" sz="1200" u="none" strike="sngStrike"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בחרנו כרגע לעבוד עם המודל </a:t>
                </a:r>
                <a:r>
                  <a:rPr lang="he-IL" sz="1200" dirty="0" err="1">
                    <a:latin typeface="DaunPenh" pitchFamily="2" charset="0"/>
                    <a:cs typeface="DaunPenh" pitchFamily="2" charset="0"/>
                  </a:rPr>
                  <a:t>הגאוסי</a:t>
                </a:r>
                <a:r>
                  <a:rPr lang="he-IL" sz="1200" dirty="0">
                    <a:latin typeface="DaunPenh" pitchFamily="2" charset="0"/>
                    <a:cs typeface="DaunPenh" pitchFamily="2" charset="0"/>
                  </a:rPr>
                  <a:t> שהוא הסטנדרט בעולם הרגולציה. המודל מציע </a:t>
                </a:r>
                <a:r>
                  <a:rPr lang="he-IL" sz="1200" dirty="0" err="1">
                    <a:latin typeface="DaunPenh" pitchFamily="2" charset="0"/>
                    <a:cs typeface="DaunPenh" pitchFamily="2" charset="0"/>
                  </a:rPr>
                  <a:t>פיתרון</a:t>
                </a:r>
                <a:r>
                  <a:rPr lang="he-IL" sz="1200" dirty="0">
                    <a:latin typeface="DaunPenh" pitchFamily="2" charset="0"/>
                    <a:cs typeface="DaunPenh" pitchFamily="2" charset="0"/>
                  </a:rPr>
                  <a:t> אנליטי </a:t>
                </a:r>
                <a:r>
                  <a:rPr lang="en-US" sz="1200" dirty="0">
                    <a:latin typeface="DaunPenh" pitchFamily="2" charset="0"/>
                    <a:cs typeface="DaunPenh" pitchFamily="2" charset="0"/>
                  </a:rPr>
                  <a:t>S.S</a:t>
                </a:r>
                <a:r>
                  <a:rPr lang="he-IL" sz="1200" dirty="0">
                    <a:latin typeface="DaunPenh" pitchFamily="2" charset="0"/>
                    <a:cs typeface="DaunPenh" pitchFamily="2" charset="0"/>
                  </a:rPr>
                  <a:t> למשוואת </a:t>
                </a:r>
                <a:r>
                  <a:rPr lang="he-IL" sz="1200" dirty="0" err="1">
                    <a:latin typeface="DaunPenh" pitchFamily="2" charset="0"/>
                    <a:cs typeface="DaunPenh" pitchFamily="2" charset="0"/>
                  </a:rPr>
                  <a:t>האדבקציה</a:t>
                </a:r>
                <a:r>
                  <a:rPr lang="he-IL" sz="1200" dirty="0">
                    <a:latin typeface="DaunPenh" pitchFamily="2" charset="0"/>
                    <a:cs typeface="DaunPenh" pitchFamily="2" charset="0"/>
                  </a:rPr>
                  <a:t>-דיפוזיה עבור תנאים אידיאליים.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וזה הפתרון.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פשוט –בסופו של דבר, הריכוז בנקודה במרחב נקבע לפי קצב הפליטה של המקור,  גובה הארובה האפקטיבי, מהירות הרוח הממוצעת,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err="1">
                    <a:latin typeface="DaunPenh" pitchFamily="2" charset="0"/>
                    <a:cs typeface="DaunPenh" pitchFamily="2" charset="0"/>
                  </a:rPr>
                  <a:t>כשסיגמה</a:t>
                </a:r>
                <a:r>
                  <a:rPr lang="he-IL" sz="1200" dirty="0">
                    <a:latin typeface="DaunPenh" pitchFamily="2" charset="0"/>
                    <a:cs typeface="DaunPenh" pitchFamily="2" charset="0"/>
                  </a:rPr>
                  <a:t> וואי וזד מייצגים את התרחבות הפלומה ככל שמתרחקים מהמקור ואזכיר אותם שוב עוד מעט. </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חשוב לציין שיש לא מעט הנחות עבור המודל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שהפתרון הוא מצב יציב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שמהירות הרוח קבועה ומקבילה לציר איקס</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ניתן להזניח טופוגרפיה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החומר המוסע לא מגיב עם הסביבה שלו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שיקוע</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אין זיהום רקע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ועוד ועוד...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מתקבל בק"ג למטר בשלישית. כדי להעביר למיקרו גרם למטר בשלישית אני כופלת ב</a:t>
                </a:r>
                <a:r>
                  <a:rPr lang="en-US" sz="1200" kern="1200" dirty="0">
                    <a:solidFill>
                      <a:schemeClr val="tx1"/>
                    </a:solidFill>
                    <a:effectLst/>
                    <a:latin typeface="+mn-lt"/>
                    <a:ea typeface="+mn-ea"/>
                    <a:cs typeface="+mn-cs"/>
                  </a:rPr>
                  <a:t>1e9</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המודל </a:t>
                </a:r>
                <a:r>
                  <a:rPr lang="he-IL" sz="1200" dirty="0" err="1">
                    <a:latin typeface="DaunPenh" pitchFamily="2" charset="0"/>
                    <a:cs typeface="DaunPenh" pitchFamily="2" charset="0"/>
                  </a:rPr>
                  <a:t>הגאוסיאני</a:t>
                </a:r>
                <a:r>
                  <a:rPr lang="he-IL" sz="1200" dirty="0">
                    <a:latin typeface="DaunPenh" pitchFamily="2" charset="0"/>
                    <a:cs typeface="DaunPenh" pitchFamily="2" charset="0"/>
                  </a:rPr>
                  <a:t> הוא מודל סטטיסטי.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לעומת זאת, יש את המודלים הנומריים:</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a:latin typeface="DaunPenh" pitchFamily="2" charset="0"/>
                    <a:cs typeface="DaunPenh" pitchFamily="2" charset="0"/>
                  </a:rPr>
                  <a:t>מודל </a:t>
                </a:r>
                <a:r>
                  <a:rPr lang="he-IL" sz="1200" dirty="0" err="1">
                    <a:latin typeface="DaunPenh" pitchFamily="2" charset="0"/>
                    <a:cs typeface="DaunPenh" pitchFamily="2" charset="0"/>
                  </a:rPr>
                  <a:t>לגראנז'י</a:t>
                </a:r>
                <a:r>
                  <a:rPr lang="he-IL" sz="1200" dirty="0">
                    <a:latin typeface="DaunPenh" pitchFamily="2" charset="0"/>
                    <a:cs typeface="DaunPenh" pitchFamily="2" charset="0"/>
                  </a:rPr>
                  <a:t> (</a:t>
                </a:r>
                <a:r>
                  <a:rPr lang="en-US" sz="1200" dirty="0">
                    <a:latin typeface="DaunPenh" pitchFamily="2" charset="0"/>
                    <a:cs typeface="DaunPenh" pitchFamily="2" charset="0"/>
                  </a:rPr>
                  <a:t>GRAL</a:t>
                </a:r>
                <a:r>
                  <a:rPr lang="he-IL" sz="1200" dirty="0">
                    <a:latin typeface="DaunPenh" pitchFamily="2" charset="0"/>
                    <a:cs typeface="DaunPenh" pitchFamily="2" charset="0"/>
                  </a:rPr>
                  <a:t>, </a:t>
                </a:r>
                <a:r>
                  <a:rPr lang="en-US" sz="1200" dirty="0">
                    <a:latin typeface="DaunPenh" pitchFamily="2" charset="0"/>
                    <a:cs typeface="DaunPenh" pitchFamily="2" charset="0"/>
                  </a:rPr>
                  <a:t>HYSPLIT</a:t>
                </a:r>
                <a:r>
                  <a:rPr lang="he-IL" sz="1200" dirty="0">
                    <a:latin typeface="DaunPenh" pitchFamily="2" charset="0"/>
                    <a:cs typeface="DaunPenh" pitchFamily="2" charset="0"/>
                  </a:rPr>
                  <a:t>, </a:t>
                </a:r>
                <a:r>
                  <a:rPr lang="en-US" sz="1200" dirty="0">
                    <a:latin typeface="DaunPenh" pitchFamily="2" charset="0"/>
                    <a:cs typeface="DaunPenh" pitchFamily="2" charset="0"/>
                  </a:rPr>
                  <a:t>CALPUFF</a:t>
                </a:r>
                <a:r>
                  <a:rPr lang="he-IL" sz="1200" dirty="0">
                    <a:latin typeface="DaunPenh" pitchFamily="2" charset="0"/>
                    <a:cs typeface="DaunPenh" pitchFamily="2" charset="0"/>
                  </a:rPr>
                  <a:t>) = </a:t>
                </a:r>
                <a:r>
                  <a:rPr lang="en-US" sz="1200" dirty="0">
                    <a:latin typeface="DaunPenh" pitchFamily="2" charset="0"/>
                    <a:cs typeface="DaunPenh" pitchFamily="2" charset="0"/>
                  </a:rPr>
                  <a:t> </a:t>
                </a:r>
                <a:r>
                  <a:rPr lang="he-IL" sz="1200" dirty="0">
                    <a:latin typeface="DaunPenh" pitchFamily="2" charset="0"/>
                    <a:cs typeface="DaunPenh" pitchFamily="2" charset="0"/>
                  </a:rPr>
                  <a:t>מודלים </a:t>
                </a:r>
                <a:r>
                  <a:rPr lang="he-IL" sz="1200" dirty="0" err="1">
                    <a:latin typeface="DaunPenh" pitchFamily="2" charset="0"/>
                    <a:cs typeface="DaunPenh" pitchFamily="2" charset="0"/>
                  </a:rPr>
                  <a:t>לגראנז'ים</a:t>
                </a:r>
                <a:r>
                  <a:rPr lang="he-IL" sz="1200" dirty="0">
                    <a:latin typeface="DaunPenh" pitchFamily="2" charset="0"/>
                    <a:cs typeface="DaunPenh" pitchFamily="2" charset="0"/>
                  </a:rPr>
                  <a:t> מסתכלים על חבילת אוויר של זיהום</a:t>
                </a:r>
                <a:r>
                  <a:rPr lang="en-US" sz="1200" dirty="0">
                    <a:latin typeface="DaunPenh" pitchFamily="2" charset="0"/>
                    <a:cs typeface="DaunPenh" pitchFamily="2" charset="0"/>
                  </a:rPr>
                  <a:t> </a:t>
                </a:r>
                <a:r>
                  <a:rPr lang="he-IL" sz="1200" dirty="0">
                    <a:latin typeface="DaunPenh" pitchFamily="2" charset="0"/>
                    <a:cs typeface="DaunPenh" pitchFamily="2" charset="0"/>
                  </a:rPr>
                  <a:t> (</a:t>
                </a:r>
                <a:r>
                  <a:rPr lang="en-US" sz="1200" dirty="0">
                    <a:latin typeface="DaunPenh" pitchFamily="2" charset="0"/>
                    <a:cs typeface="DaunPenh" pitchFamily="2" charset="0"/>
                  </a:rPr>
                  <a:t>air parcel</a:t>
                </a:r>
                <a:r>
                  <a:rPr lang="he-IL" sz="1200" dirty="0">
                    <a:latin typeface="DaunPenh" pitchFamily="2" charset="0"/>
                    <a:cs typeface="DaunPenh" pitchFamily="2" charset="0"/>
                  </a:rPr>
                  <a:t>), מסתכלים על תנועת הזיהום מנקודת המבט שלו. הוא נע עם ה</a:t>
                </a:r>
                <a:r>
                  <a:rPr lang="en-US" sz="1200" dirty="0">
                    <a:latin typeface="DaunPenh" pitchFamily="2" charset="0"/>
                    <a:cs typeface="DaunPenh" pitchFamily="2" charset="0"/>
                  </a:rPr>
                  <a:t>trajectory</a:t>
                </a:r>
                <a:r>
                  <a:rPr lang="he-IL" sz="1200" dirty="0">
                    <a:latin typeface="DaunPenh" pitchFamily="2" charset="0"/>
                    <a:cs typeface="DaunPenh" pitchFamily="2" charset="0"/>
                  </a:rPr>
                  <a:t>, המסלול של הרוח הממוצעת. מוסיפים לזה גם טורבולנציה אקראית.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מודל </a:t>
                </a:r>
                <a:r>
                  <a:rPr lang="he-IL" sz="1200" dirty="0" err="1">
                    <a:latin typeface="DaunPenh" pitchFamily="2" charset="0"/>
                    <a:cs typeface="DaunPenh" pitchFamily="2" charset="0"/>
                  </a:rPr>
                  <a:t>אוילריאני</a:t>
                </a:r>
                <a:r>
                  <a:rPr lang="he-IL" sz="1200" dirty="0">
                    <a:latin typeface="DaunPenh" pitchFamily="2" charset="0"/>
                    <a:cs typeface="DaunPenh" pitchFamily="2" charset="0"/>
                  </a:rPr>
                  <a:t> (</a:t>
                </a:r>
                <a:r>
                  <a:rPr lang="en-US" sz="1200" dirty="0">
                    <a:latin typeface="DaunPenh" pitchFamily="2" charset="0"/>
                    <a:cs typeface="DaunPenh" pitchFamily="2" charset="0"/>
                  </a:rPr>
                  <a:t>CMAQ</a:t>
                </a:r>
                <a:r>
                  <a:rPr lang="he-IL" sz="1200" dirty="0">
                    <a:latin typeface="DaunPenh" pitchFamily="2" charset="0"/>
                    <a:cs typeface="DaunPenh" pitchFamily="2" charset="0"/>
                  </a:rPr>
                  <a:t>) = הסתכלות </a:t>
                </a:r>
                <a:r>
                  <a:rPr lang="he-IL" sz="1200" dirty="0" err="1">
                    <a:latin typeface="DaunPenh" pitchFamily="2" charset="0"/>
                    <a:cs typeface="DaunPenh" pitchFamily="2" charset="0"/>
                  </a:rPr>
                  <a:t>אוילרית</a:t>
                </a:r>
                <a:r>
                  <a:rPr lang="he-IL" sz="1200" dirty="0">
                    <a:latin typeface="DaunPenh" pitchFamily="2" charset="0"/>
                    <a:cs typeface="DaunPenh" pitchFamily="2" charset="0"/>
                  </a:rPr>
                  <a:t> – מסתכלים על נקודה במרחב ומתמקדים בריכוז הזיהום שעובר בנקודה הזאת כתלות בזמן. תלת </a:t>
                </a:r>
                <a:r>
                  <a:rPr lang="he-IL" sz="1200" dirty="0" err="1">
                    <a:latin typeface="DaunPenh" pitchFamily="2" charset="0"/>
                    <a:cs typeface="DaunPenh" pitchFamily="2" charset="0"/>
                  </a:rPr>
                  <a:t>מימדי</a:t>
                </a:r>
                <a:r>
                  <a:rPr lang="he-IL" sz="1200" dirty="0">
                    <a:latin typeface="DaunPenh" pitchFamily="2" charset="0"/>
                    <a:cs typeface="DaunPenh" pitchFamily="2" charset="0"/>
                  </a:rPr>
                  <a:t> יכול להיות. ממש מודל נומרי קלאסי.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DaunPenh" pitchFamily="2" charset="0"/>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בענייני חיזוי – ניתן לחבר עם מודלים </a:t>
                </a:r>
                <a:r>
                  <a:rPr lang="he-IL" sz="1200" kern="1200" dirty="0" err="1">
                    <a:solidFill>
                      <a:schemeClr val="tx1"/>
                    </a:solidFill>
                    <a:effectLst/>
                    <a:latin typeface="+mn-lt"/>
                    <a:ea typeface="+mn-ea"/>
                    <a:cs typeface="+mn-cs"/>
                  </a:rPr>
                  <a:t>לגראנזים</a:t>
                </a:r>
                <a:r>
                  <a:rPr lang="he-IL" sz="1200" kern="1200" dirty="0">
                    <a:solidFill>
                      <a:schemeClr val="tx1"/>
                    </a:solidFill>
                    <a:effectLst/>
                    <a:latin typeface="+mn-lt"/>
                    <a:ea typeface="+mn-ea"/>
                    <a:cs typeface="+mn-cs"/>
                  </a:rPr>
                  <a:t> למשל עם מודלים מטאורולוגים אזוריים (כמו ה-</a:t>
                </a:r>
                <a:r>
                  <a:rPr lang="en-US" sz="1200" kern="1200" dirty="0">
                    <a:solidFill>
                      <a:schemeClr val="tx1"/>
                    </a:solidFill>
                    <a:effectLst/>
                    <a:latin typeface="+mn-lt"/>
                    <a:ea typeface="+mn-ea"/>
                    <a:cs typeface="+mn-cs"/>
                  </a:rPr>
                  <a:t>WRF</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מהצעת מחקר:</a:t>
                </a:r>
              </a:p>
              <a:p>
                <a:pPr marL="0" algn="r" defTabSz="914400" rtl="1" eaLnBrk="1" latinLnBrk="0" hangingPunct="1"/>
                <a:r>
                  <a:rPr lang="en-US" dirty="0"/>
                  <a:t>K</a:t>
                </a:r>
                <a:r>
                  <a:rPr lang="he-IL" dirty="0"/>
                  <a:t> = </a:t>
                </a:r>
                <a:r>
                  <a:rPr lang="en-US" dirty="0"/>
                  <a:t>eddy diffusion rate</a:t>
                </a:r>
                <a:r>
                  <a:rPr lang="he-IL" dirty="0"/>
                  <a:t> = הוא כל תהליך </a:t>
                </a:r>
                <a:r>
                  <a:rPr lang="he-IL" dirty="0" err="1"/>
                  <a:t>דיפוסיה</a:t>
                </a:r>
                <a:r>
                  <a:rPr lang="he-IL" dirty="0"/>
                  <a:t> בו חומרים מתערבבים כתוצאה מטורבולנציה. בגלל שברמה המיקרוסקופית זה מסובך מידי </a:t>
                </a:r>
                <a:r>
                  <a:rPr lang="he-IL" dirty="0" err="1"/>
                  <a:t>למדל</a:t>
                </a:r>
                <a:r>
                  <a:rPr lang="he-IL" dirty="0"/>
                  <a:t> את </a:t>
                </a:r>
                <a:r>
                  <a:rPr lang="he-IL" dirty="0" err="1"/>
                  <a:t>הדיפוסיה</a:t>
                </a:r>
                <a:r>
                  <a:rPr lang="he-IL" dirty="0"/>
                  <a:t> הזאת, במודלים אטמוספיריים מניחים ערבוביות ברמת המאקרו (עבור כל שכבת לחץ נגיד יש את אותו קצב </a:t>
                </a:r>
                <a:r>
                  <a:rPr lang="he-IL" dirty="0" err="1"/>
                  <a:t>דיפוסיה</a:t>
                </a:r>
                <a:r>
                  <a:rPr lang="he-IL" dirty="0"/>
                  <a:t>). ההנחה במודל </a:t>
                </a:r>
                <a:r>
                  <a:rPr lang="he-IL" dirty="0" err="1"/>
                  <a:t>הגאוסי</a:t>
                </a:r>
                <a:r>
                  <a:rPr lang="he-IL" dirty="0"/>
                  <a:t> היא שהערך הזה קבוע ואיזוטרופי. בנוסף, הוא פונקציה של ציר האיקס בלבד. לכן, פרמטרים של </a:t>
                </a:r>
                <a:r>
                  <a:rPr lang="he-IL" dirty="0" err="1"/>
                  <a:t>סיגמה</a:t>
                </a:r>
                <a:r>
                  <a:rPr lang="he-IL" dirty="0"/>
                  <a:t> תלויים באיקס. אנחנו </a:t>
                </a:r>
                <a:r>
                  <a:rPr lang="he-IL" dirty="0" err="1"/>
                  <a:t>מידלנו</a:t>
                </a:r>
                <a:r>
                  <a:rPr lang="he-IL" dirty="0"/>
                  <a:t> את הקרקע – </a:t>
                </a:r>
                <a:r>
                  <a:rPr lang="en-US" dirty="0"/>
                  <a:t>z=0</a:t>
                </a:r>
                <a:r>
                  <a:rPr lang="he-IL" dirty="0"/>
                  <a:t>. </a:t>
                </a:r>
              </a:p>
              <a:p>
                <a:pPr marL="0" algn="r" defTabSz="914400" rtl="1" eaLnBrk="1" latinLnBrk="0" hangingPunct="1"/>
                <a:r>
                  <a:rPr lang="he-IL" dirty="0"/>
                  <a:t>הנחה נוספת – מהירות הרוח מספיק גבוהה כך </a:t>
                </a:r>
                <a:r>
                  <a:rPr lang="he-IL" dirty="0" err="1"/>
                  <a:t>שהדיפוסיה</a:t>
                </a:r>
                <a:r>
                  <a:rPr lang="he-IL" dirty="0"/>
                  <a:t> (הרגילה, זאת שלא מקורה בטורבולנציה) זניחה. </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term dispersion is comprised of diffusion (due to turbulent eddy motion) and advection (due to wind) that occurs within the air near the Earth’s surface [18]. ATD models can forecast the spread of the pollutants, when available results from monitoring data are used for calibration and evaluation of model performance.</a:t>
                </a:r>
                <a:r>
                  <a:rPr lang="en-US" dirty="0">
                    <a:effectLst/>
                  </a:rPr>
                  <a:t> </a:t>
                </a:r>
              </a:p>
              <a:p>
                <a:endParaRPr lang="en-US" dirty="0">
                  <a:effectLst/>
                </a:endParaRPr>
              </a:p>
              <a:p>
                <a:r>
                  <a:rPr lang="en-US" sz="1200" kern="1200" dirty="0">
                    <a:solidFill>
                      <a:schemeClr val="tx1"/>
                    </a:solidFill>
                    <a:effectLst/>
                    <a:latin typeface="+mn-lt"/>
                    <a:ea typeface="+mn-ea"/>
                    <a:cs typeface="+mn-cs"/>
                  </a:rPr>
                  <a:t>Several types of fundamental dispersion models exist: box models, Gaussian plume models,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models, Eulerian dispersion models and Dense gas models as well as extensions and combinations of all of the above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Several simplifying assumptions are made in order to reach the Gaussian plume model equation (Eq. 1) [18]: </a:t>
                </a:r>
              </a:p>
              <a:p>
                <a:pPr lvl="0"/>
                <a:r>
                  <a:rPr lang="en-US" sz="1200" kern="1200" dirty="0">
                    <a:solidFill>
                      <a:schemeClr val="tx1"/>
                    </a:solidFill>
                    <a:effectLst/>
                    <a:latin typeface="+mn-lt"/>
                    <a:ea typeface="+mn-ea"/>
                    <a:cs typeface="+mn-cs"/>
                  </a:rPr>
                  <a:t>The pollutant is emitted in a constant rate Q from a single point source located at height H above ground surface.</a:t>
                </a:r>
              </a:p>
              <a:p>
                <a:pPr lvl="0"/>
                <a:r>
                  <a:rPr lang="en-US" sz="1200" kern="1200" dirty="0">
                    <a:solidFill>
                      <a:schemeClr val="tx1"/>
                    </a:solidFill>
                    <a:effectLst/>
                    <a:latin typeface="+mn-lt"/>
                    <a:ea typeface="+mn-ea"/>
                    <a:cs typeface="+mn-cs"/>
                  </a:rPr>
                  <a:t>The wind velocity is constant and aligned with the positive x-axis.</a:t>
                </a:r>
              </a:p>
              <a:p>
                <a:pPr lvl="0"/>
                <a:r>
                  <a:rPr lang="en-US" sz="1200" kern="1200" dirty="0">
                    <a:solidFill>
                      <a:schemeClr val="tx1"/>
                    </a:solidFill>
                    <a:effectLst/>
                    <a:latin typeface="+mn-lt"/>
                    <a:ea typeface="+mn-ea"/>
                    <a:cs typeface="+mn-cs"/>
                  </a:rPr>
                  <a:t>The solution is steady state. </a:t>
                </a:r>
              </a:p>
              <a:p>
                <a:pPr lvl="0"/>
                <a:r>
                  <a:rPr lang="en-US" sz="1200" kern="1200" dirty="0">
                    <a:solidFill>
                      <a:schemeClr val="tx1"/>
                    </a:solidFill>
                    <a:effectLst/>
                    <a:latin typeface="+mn-lt"/>
                    <a:ea typeface="+mn-ea"/>
                    <a:cs typeface="+mn-cs"/>
                  </a:rPr>
                  <a:t>The eddy diffusion coefficient K [m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a function of the downwind distance x only, and diffusion is isotropic so that </a:t>
                </a:r>
                <a:r>
                  <a:rPr lang="en-US" sz="1200" i="0" kern="1200">
                    <a:solidFill>
                      <a:schemeClr val="tx1"/>
                    </a:solidFill>
                    <a:effectLst/>
                    <a:latin typeface="+mn-lt"/>
                    <a:ea typeface="+mn-ea"/>
                    <a:cs typeface="+mn-cs"/>
                  </a:rPr>
                  <a:t>𝐾_𝑥 (𝑥)=𝐾_𝑦 (𝑥)=𝐾_𝑧 (𝑥)=:𝐾(𝑥)</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Wind velocity is sufficiently large that diffusion in the x-direction is much smaller than advection.</a:t>
                </a:r>
              </a:p>
              <a:p>
                <a:pPr lvl="0"/>
                <a:r>
                  <a:rPr lang="en-US" sz="1200" kern="1200" dirty="0">
                    <a:solidFill>
                      <a:schemeClr val="tx1"/>
                    </a:solidFill>
                    <a:effectLst/>
                    <a:latin typeface="+mn-lt"/>
                    <a:ea typeface="+mn-ea"/>
                    <a:cs typeface="+mn-cs"/>
                  </a:rPr>
                  <a:t>Variations in topography are negligible so that the ground surface can be taken as the plane z=0.</a:t>
                </a:r>
              </a:p>
              <a:p>
                <a:pPr lvl="0"/>
                <a:r>
                  <a:rPr lang="en-US" sz="1200" kern="1200" dirty="0">
                    <a:solidFill>
                      <a:schemeClr val="tx1"/>
                    </a:solidFill>
                    <a:effectLst/>
                    <a:latin typeface="+mn-lt"/>
                    <a:ea typeface="+mn-ea"/>
                    <a:cs typeface="+mn-cs"/>
                  </a:rPr>
                  <a:t>The pollutant does not penetrate the ground.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these assumptions we add that the material diffused is non-reactive in the atmosphere, with a negligible deposition rate and that background pollution is negligible as well. </a:t>
                </a:r>
                <a:r>
                  <a:rPr lang="en-US" sz="1200" i="0" kern="1200">
                    <a:solidFill>
                      <a:schemeClr val="tx1"/>
                    </a:solidFill>
                    <a:effectLst/>
                    <a:latin typeface="+mn-lt"/>
                    <a:ea typeface="+mn-ea"/>
                    <a:cs typeface="+mn-cs"/>
                  </a:rPr>
                  <a:t>𝜎</a:t>
                </a:r>
                <a:r>
                  <a:rPr lang="en-US" sz="1200" kern="1200" dirty="0">
                    <a:solidFill>
                      <a:schemeClr val="tx1"/>
                    </a:solidFill>
                    <a:effectLst/>
                    <a:latin typeface="+mn-lt"/>
                    <a:ea typeface="+mn-ea"/>
                    <a:cs typeface="+mn-cs"/>
                  </a:rPr>
                  <a:t> parameters are used instead of the eddy diffusion coefficient </a:t>
                </a:r>
                <a:r>
                  <a:rPr lang="en-US" sz="1200" i="0" kern="1200">
                    <a:solidFill>
                      <a:schemeClr val="tx1"/>
                    </a:solidFill>
                    <a:effectLst/>
                    <a:latin typeface="+mn-lt"/>
                    <a:ea typeface="+mn-ea"/>
                    <a:cs typeface="+mn-cs"/>
                  </a:rPr>
                  <a:t>𝐾(𝑥)</a:t>
                </a:r>
                <a:r>
                  <a:rPr lang="en-US" sz="1200" kern="1200" dirty="0">
                    <a:solidFill>
                      <a:schemeClr val="tx1"/>
                    </a:solidFill>
                    <a:effectLst/>
                    <a:latin typeface="+mn-lt"/>
                    <a:ea typeface="+mn-ea"/>
                    <a:cs typeface="+mn-cs"/>
                  </a:rPr>
                  <a:t>, due to the fact that they are much easier to determine experimentally and can usually be described by a simple power law of the 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𝜎_𝑦=𝑎𝑥^𝑏</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(2a)</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𝜎_𝑧=𝑐𝑥^𝑑+𝑓</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(2b)</a:t>
                </a:r>
              </a:p>
              <a:p>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13</a:t>
            </a:fld>
            <a:endParaRPr lang="en-US"/>
          </a:p>
        </p:txBody>
      </p:sp>
    </p:spTree>
    <p:extLst>
      <p:ext uri="{BB962C8B-B14F-4D97-AF65-F5344CB8AC3E}">
        <p14:creationId xmlns:p14="http://schemas.microsoft.com/office/powerpoint/2010/main" val="151646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אפסילון – שיחקתי בין חצי מיקרו גרם למטר בשלישית ל50 (גם 5) מיקרוגרם למטר בשלישית. </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14</a:t>
            </a:fld>
            <a:endParaRPr lang="en-US"/>
          </a:p>
        </p:txBody>
      </p:sp>
    </p:spTree>
    <p:extLst>
      <p:ext uri="{BB962C8B-B14F-4D97-AF65-F5344CB8AC3E}">
        <p14:creationId xmlns:p14="http://schemas.microsoft.com/office/powerpoint/2010/main" val="262932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כשכל החישובים מראש מוכנים מראש, מתחילים להריץ את הבורג. הבורג מתחיל את החיפוש באוכלוסייה אקראית ובמשקל שווה לכל אופרטור של </a:t>
                </a:r>
                <a:r>
                  <a:rPr lang="he-IL" dirty="0" err="1"/>
                  <a:t>רקומבינציה</a:t>
                </a:r>
                <a:r>
                  <a:rPr lang="he-IL" dirty="0"/>
                  <a:t>, מחשב את כל ערכי ה-</a:t>
                </a:r>
                <a:r>
                  <a:rPr lang="en-US" dirty="0"/>
                  <a:t>PED</a:t>
                </a:r>
                <a:r>
                  <a:rPr lang="he-IL" dirty="0"/>
                  <a:t> ולפי פונקציית המטרה מוצא לבסוף את סט הפתרונות הטוב ביותר עבור כל מספר חיישנים. </a:t>
                </a:r>
              </a:p>
              <a:p>
                <a:pPr marL="0" algn="r" defTabSz="914400" rtl="1" eaLnBrk="1" latinLnBrk="0" hangingPunct="1"/>
                <a:endParaRPr lang="he-IL" dirty="0"/>
              </a:p>
              <a:p>
                <a:pPr marL="0" algn="r" defTabSz="914400" rtl="1" eaLnBrk="1" latinLnBrk="0" hangingPunct="1"/>
                <a:r>
                  <a:rPr lang="he-IL" dirty="0"/>
                  <a:t>בסרטון אנחנו רואים את הפתרונות שנמצאים בארכיון. איך הארכיון מתעדכן תוך כדי הריצה.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להראות גם סרטון וגם גרפים שמראים התכנסות לסוג האלגוריתם. </a:t>
                </a:r>
              </a:p>
              <a:p>
                <a:pPr marL="0" algn="l" defTabSz="914400" rtl="0" eaLnBrk="1" latinLnBrk="0" hangingPunct="1"/>
                <a:endParaRPr lang="he-I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all pre-calculations are obtained, the optimization process starts.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Cambria Math" panose="02040503050406030204" pitchFamily="18" charset="0"/>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Borg MOEA algorithm initiates its search by starting with a uniform random generation of its initial population of candidate solutions.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algorithm projects the set </a:t>
                </a:r>
                <a:r>
                  <a:rPr lang="en-US" sz="1200" i="0" kern="1200">
                    <a:solidFill>
                      <a:schemeClr val="tx1"/>
                    </a:solidFill>
                    <a:effectLst/>
                    <a:latin typeface="+mn-lt"/>
                    <a:ea typeface="+mn-ea"/>
                    <a:cs typeface="+mn-cs"/>
                  </a:rPr>
                  <a:t>{𝑅}</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Ω</a:t>
                </a:r>
                <a:r>
                  <a:rPr lang="en-US" sz="1200" kern="1200" dirty="0">
                    <a:solidFill>
                      <a:schemeClr val="tx1"/>
                    </a:solidFill>
                    <a:effectLst/>
                    <a:latin typeface="+mn-lt"/>
                    <a:ea typeface="+mn-ea"/>
                    <a:cs typeface="+mn-cs"/>
                  </a:rPr>
                  <a:t> and evaluates all possible PED</a:t>
                </a:r>
                <a:r>
                  <a:rPr lang="en-US" sz="1200" i="0" kern="1200">
                    <a:solidFill>
                      <a:schemeClr val="tx1"/>
                    </a:solidFill>
                    <a:effectLst/>
                    <a:latin typeface="+mn-lt"/>
                    <a:ea typeface="+mn-ea"/>
                    <a:cs typeface="+mn-cs"/>
                  </a:rPr>
                  <a:t> </a:t>
                </a:r>
                <a:r>
                  <a:rPr lang="en-US" sz="1200" kern="1200" dirty="0">
                    <a:solidFill>
                      <a:schemeClr val="tx1"/>
                    </a:solidFill>
                    <a:effectLst/>
                    <a:latin typeface="+mn-lt"/>
                    <a:ea typeface="+mn-ea"/>
                    <a:cs typeface="+mn-cs"/>
                  </a:rPr>
                  <a:t>values of that set. </a:t>
                </a: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kern="1200" dirty="0">
                  <a:solidFill>
                    <a:schemeClr val="tx1"/>
                  </a:solidFill>
                  <a:effectLst/>
                  <a:latin typeface="+mn-lt"/>
                  <a:ea typeface="+mn-ea"/>
                  <a:cs typeface="+mn-cs"/>
                </a:endParaRPr>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15</a:t>
            </a:fld>
            <a:endParaRPr lang="en-US"/>
          </a:p>
        </p:txBody>
      </p:sp>
    </p:spTree>
    <p:extLst>
      <p:ext uri="{BB962C8B-B14F-4D97-AF65-F5344CB8AC3E}">
        <p14:creationId xmlns:p14="http://schemas.microsoft.com/office/powerpoint/2010/main" val="144490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אם מנסים לעשות </a:t>
                </a:r>
                <a:r>
                  <a:rPr lang="he-IL" sz="1200" b="0" i="0" u="none" dirty="0" err="1">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איוואלואציה</a:t>
                </a: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ראשונית, מתבקש להשוות את הפתרונות אל שדה הריכוזים הממוצע עבור 5 מקורות פעילים.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(כי זה מה שהייתי מחשבת אם כל הכלים שהיו לי ביד היו העובדה שאני יודעת שיש 5 מפעלים ואני רוצה לנסות לגלות חריגות).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מה שרואים בגרף השמאלי אלו המיקומים המועדפים להנחת חיישנים – מיוצג על ידי אחוז הפתרונות בהם הונח חיישן בכל מיקום. כחול כהה – 90-100 אחוז מהפתרונות הניחו שם חיישן. בגרף הימני – מפת ריכוזים ממוצעים.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במקסימום, מגיעים לקורלציה של קצת יותר מ- 0.7 בין שתי המפות האלו. קורלציה די גבוהה, אבל...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Figure </a:t>
                </a:r>
                <a:r>
                  <a:rPr lang="en-US" sz="1200" b="1"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4. </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Preferable sensor locations, represented by the percentage of solutions each specific location was chosen, for two objectives - (a) average minimal PED values (172 solutions in total) and (b) </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25</a:t>
                </a:r>
                <a:r>
                  <a:rPr lang="en-US" sz="1200" i="0" baseline="3000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th</a:t>
                </a:r>
                <a:r>
                  <a:rPr lang="en-US" sz="1200" i="0" dirty="0">
                    <a:solidFill>
                      <a:srgbClr val="000000"/>
                    </a:solidFill>
                    <a:effectLst/>
                    <a:latin typeface="Times New Roman" panose="02020603050405020304" pitchFamily="18" charset="0"/>
                    <a:ea typeface="Times New Roman" panose="02020603050405020304" pitchFamily="18" charset="0"/>
                    <a:cs typeface="David" panose="020E0502060401010101" pitchFamily="34" charset="-79"/>
                  </a:rPr>
                  <a:t> percentile of all PED values</a:t>
                </a:r>
                <a:r>
                  <a:rPr lang="en-US" sz="1200" i="0" dirty="0">
                    <a:solidFill>
                      <a:srgbClr val="000000"/>
                    </a:solidFill>
                    <a:effectLst/>
                    <a:latin typeface="David" panose="020E0502060401010101" pitchFamily="34" charset="-79"/>
                    <a:ea typeface="Times New Roman" panose="02020603050405020304" pitchFamily="18" charset="0"/>
                    <a:cs typeface="Times New Roman" panose="02020603050405020304" pitchFamily="18" charset="0"/>
                  </a:rPr>
                  <a:t> (167 solutions in total).  Sources’ locations are marked in red dots and average emission rates are specified below.  White areas are restricted locations, due to sources’ proximity.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above-mentioned obtained solutions, Fig. 4 displays a heatmap of preferable locations sensors were placed at. Each colored pixel on the 1000x1000 m simulation-map</a:t>
                </a:r>
                <a:r>
                  <a:rPr lang="en-US" dirty="0">
                    <a:effectLst/>
                  </a:rPr>
                  <a:t> </a:t>
                </a:r>
                <a:r>
                  <a:rPr lang="en-US" sz="1200" kern="1200" dirty="0">
                    <a:solidFill>
                      <a:schemeClr val="tx1"/>
                    </a:solidFill>
                    <a:effectLst/>
                    <a:latin typeface="+mn-lt"/>
                    <a:ea typeface="+mn-ea"/>
                    <a:cs typeface="+mn-cs"/>
                  </a:rPr>
                  <a:t>represents the percentage of solutions a sensor was placed at that specific location. It can be seen that the two objectives -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(Fig. 4a) and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(Fig. 4b) generate quite similar preferable locations, though some differences are seen; in Fig. 4a for example, the most preferable places (colored in dark blue) are between sources and as close as possible to a source. In Fig. 4b on the other hand, preferred locations are in between sources, but not necessarily as close as possible to them. These results are illustrated in order to show the process of finding a suitable objective function. An evaluation process of these solutions is further needed in order to determine which set of solutions performs better in measuring pollutant concentrations and detecting changes in emissions.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16</a:t>
            </a:fld>
            <a:endParaRPr lang="en-US"/>
          </a:p>
        </p:txBody>
      </p:sp>
    </p:spTree>
    <p:extLst>
      <p:ext uri="{BB962C8B-B14F-4D97-AF65-F5344CB8AC3E}">
        <p14:creationId xmlns:p14="http://schemas.microsoft.com/office/powerpoint/2010/main" val="13831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אם בוחנים את אותו הדבר רק צעד צעד, פתרון פתרון, רואים שהקורלציה הולכת וגדלה עם מספר החיישנים. </a:t>
            </a:r>
          </a:p>
          <a:p>
            <a:pPr marL="0" algn="r" defTabSz="914400" rtl="1" eaLnBrk="1" latinLnBrk="0" hangingPunct="1"/>
            <a:r>
              <a:rPr lang="he-IL" dirty="0"/>
              <a:t>הקו הכתום מראה קורלציה בין מיקומי </a:t>
            </a:r>
            <a:r>
              <a:rPr lang="en-US" dirty="0"/>
              <a:t>n</a:t>
            </a:r>
            <a:r>
              <a:rPr lang="he-IL" dirty="0"/>
              <a:t> החיישנים החשובים ביותר לבין </a:t>
            </a:r>
            <a:r>
              <a:rPr lang="en-US" dirty="0"/>
              <a:t>n</a:t>
            </a:r>
            <a:r>
              <a:rPr lang="he-IL" dirty="0"/>
              <a:t> הריכוזים הממוצעים הגבוהים ביותר. </a:t>
            </a:r>
          </a:p>
          <a:p>
            <a:pPr marL="0" algn="r" defTabSz="914400" rtl="1" eaLnBrk="1" latinLnBrk="0" hangingPunct="1"/>
            <a:r>
              <a:rPr lang="he-IL" dirty="0"/>
              <a:t>באותו אופן, ה-</a:t>
            </a:r>
            <a:r>
              <a:rPr lang="en-US" dirty="0"/>
              <a:t>RMSE</a:t>
            </a:r>
            <a:r>
              <a:rPr lang="he-IL" dirty="0"/>
              <a:t> בין </a:t>
            </a:r>
            <a:r>
              <a:rPr lang="en-US" dirty="0"/>
              <a:t>n</a:t>
            </a:r>
            <a:r>
              <a:rPr lang="he-IL" dirty="0"/>
              <a:t> הריכוזים במיקומים החשובים ביותר ו-</a:t>
            </a:r>
            <a:r>
              <a:rPr lang="en-US" dirty="0"/>
              <a:t>n</a:t>
            </a:r>
            <a:r>
              <a:rPr lang="he-IL" dirty="0"/>
              <a:t> הריכוזים הממוצעים הגבוהים ביותר הולך ויורד. </a:t>
            </a:r>
          </a:p>
          <a:p>
            <a:pPr marL="0" algn="r" defTabSz="914400" rtl="1" eaLnBrk="1" latinLnBrk="0" hangingPunct="1"/>
            <a:endParaRPr lang="he-IL" dirty="0"/>
          </a:p>
          <a:p>
            <a:pPr marL="0" algn="r" defTabSz="914400" rtl="1" eaLnBrk="1" latinLnBrk="0" hangingPunct="1"/>
            <a:r>
              <a:rPr lang="he-IL" dirty="0"/>
              <a:t>אני חושבת שמה שניתן להסיק מההשוואה הזאת הוא שככל שהמערך שלי קטן יותר וזול יותר, החשיבות של האופטימיזציה לפריסה היא גדולה יותר. </a:t>
            </a:r>
          </a:p>
          <a:p>
            <a:pPr marL="0" algn="r" defTabSz="914400" rtl="1" eaLnBrk="1" latinLnBrk="0" hangingPunct="1"/>
            <a:r>
              <a:rPr lang="he-IL" dirty="0"/>
              <a:t>כשיש לי 100 חיישנים לפרוס, חבל על כל העבודה, אפשר לחשב מפת ריכוזים ממוצעת ולפרוס בריכוזים הגבוהים ביותר. </a:t>
            </a:r>
          </a:p>
          <a:p>
            <a:pPr marL="0" algn="r" defTabSz="914400" rtl="1" eaLnBrk="1" latinLnBrk="0" hangingPunct="1"/>
            <a:endParaRPr lang="en-US" dirty="0"/>
          </a:p>
          <a:p>
            <a:pPr marL="0" algn="r" defTabSz="914400" rtl="1" eaLnBrk="1" latinLnBrk="0" hangingPunct="1"/>
            <a:r>
              <a:rPr lang="he-IL" dirty="0"/>
              <a:t>קורלציה – </a:t>
            </a:r>
            <a:r>
              <a:rPr lang="en-US" dirty="0" err="1"/>
              <a:t>corrcoef</a:t>
            </a:r>
            <a:r>
              <a:rPr lang="he-IL" dirty="0"/>
              <a:t> יכול להיות בין מינוס 1 ל1.</a:t>
            </a:r>
            <a:r>
              <a:rPr lang="en-US" dirty="0"/>
              <a:t> </a:t>
            </a:r>
            <a:r>
              <a:rPr lang="he-IL" dirty="0" err="1"/>
              <a:t>פירסון</a:t>
            </a:r>
            <a:r>
              <a:rPr lang="he-IL" dirty="0"/>
              <a:t> – מדד לקשר לינארי בין שני משתנים כמותיים </a:t>
            </a:r>
          </a:p>
          <a:p>
            <a:pPr marL="0" algn="r" defTabSz="914400" rtl="1" eaLnBrk="1" latinLnBrk="0" hangingPunct="1"/>
            <a:endParaRPr lang="he-IL"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17</a:t>
            </a:fld>
            <a:endParaRPr lang="en-US"/>
          </a:p>
        </p:txBody>
      </p:sp>
    </p:spTree>
    <p:extLst>
      <p:ext uri="{BB962C8B-B14F-4D97-AF65-F5344CB8AC3E}">
        <p14:creationId xmlns:p14="http://schemas.microsoft.com/office/powerpoint/2010/main" val="70562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בדיקה ראשונית – לקחתי את כל מצבי מזג האוויר האפשריים שיש להם הסתברות/שכיחות גדולה מ-0. סך </a:t>
            </a:r>
            <a:r>
              <a:rPr lang="he-IL" dirty="0" err="1"/>
              <a:t>הכל</a:t>
            </a:r>
            <a:r>
              <a:rPr lang="he-IL" dirty="0"/>
              <a:t> היו 144 כאלו. </a:t>
            </a:r>
          </a:p>
          <a:p>
            <a:pPr marL="0" algn="r" defTabSz="914400" rtl="1" eaLnBrk="1" latinLnBrk="0" hangingPunct="1"/>
            <a:r>
              <a:rPr lang="he-IL" dirty="0"/>
              <a:t>לכל מצב מזג אוויר כזה חישבתי את מדד ה-</a:t>
            </a:r>
            <a:r>
              <a:rPr lang="en-US" dirty="0"/>
              <a:t>PED</a:t>
            </a:r>
            <a:r>
              <a:rPr lang="he-IL" dirty="0"/>
              <a:t> עבור הפתרונות האופטימליים (רשתות עם מספר חיישנים בין 2 ל-41) </a:t>
            </a:r>
          </a:p>
          <a:p>
            <a:pPr marL="0" algn="r" defTabSz="914400" rtl="1" eaLnBrk="1" latinLnBrk="0" hangingPunct="1"/>
            <a:r>
              <a:rPr lang="he-IL" dirty="0"/>
              <a:t>ועבור רשתות בהם החיישנים ממוקמים בצורה רנדומלית (100 פעמים). </a:t>
            </a:r>
          </a:p>
          <a:p>
            <a:pPr marL="0" algn="r" defTabSz="914400" rtl="1" eaLnBrk="1" latinLnBrk="0" hangingPunct="1"/>
            <a:endParaRPr lang="he-IL" dirty="0"/>
          </a:p>
          <a:p>
            <a:pPr marL="0" algn="r" defTabSz="914400" rtl="1" eaLnBrk="1" latinLnBrk="0" hangingPunct="1"/>
            <a:r>
              <a:rPr lang="he-IL" dirty="0"/>
              <a:t>כל נקודה בכל </a:t>
            </a:r>
            <a:r>
              <a:rPr lang="he-IL" dirty="0" err="1"/>
              <a:t>בוקספלוט</a:t>
            </a:r>
            <a:r>
              <a:rPr lang="he-IL" dirty="0"/>
              <a:t> היא מצב מטאורולוגי (מבין 144) וערך ה-</a:t>
            </a:r>
            <a:r>
              <a:rPr lang="en-US" dirty="0"/>
              <a:t>PED</a:t>
            </a:r>
            <a:r>
              <a:rPr lang="he-IL" dirty="0"/>
              <a:t> שנותן המערך האופטימלי (סגול) או מערך רנדומלי (כתום).</a:t>
            </a:r>
          </a:p>
          <a:p>
            <a:pPr marL="0" algn="r" defTabSz="914400" rtl="1" eaLnBrk="1" latinLnBrk="0" hangingPunct="1"/>
            <a:r>
              <a:rPr lang="he-IL" dirty="0"/>
              <a:t>אפשר לראות שסך </a:t>
            </a:r>
            <a:r>
              <a:rPr lang="he-IL" dirty="0" err="1"/>
              <a:t>הכל</a:t>
            </a:r>
            <a:r>
              <a:rPr lang="he-IL" dirty="0"/>
              <a:t> ערכי ה-</a:t>
            </a:r>
            <a:r>
              <a:rPr lang="en-US" dirty="0"/>
              <a:t>PED</a:t>
            </a:r>
            <a:r>
              <a:rPr lang="he-IL" dirty="0"/>
              <a:t> גבוהים יותר בפתרונות האופטימליים. </a:t>
            </a:r>
          </a:p>
          <a:p>
            <a:pPr marL="0" algn="r" defTabSz="914400" rtl="1" eaLnBrk="1" latinLnBrk="0" hangingPunct="1"/>
            <a:endParaRPr lang="he-IL" dirty="0"/>
          </a:p>
          <a:p>
            <a:pPr marL="0" algn="r" defTabSz="914400" rtl="1" eaLnBrk="1" latinLnBrk="0" hangingPunct="1"/>
            <a:r>
              <a:rPr lang="he-IL" dirty="0"/>
              <a:t>עוד לא עשיתי מבחנים סטטיסטיים מפאת בעיות טכניות.. בעקרון אפשר לעשות איזה </a:t>
            </a:r>
            <a:r>
              <a:rPr lang="en-US" dirty="0"/>
              <a:t>non-parametric test</a:t>
            </a:r>
            <a:r>
              <a:rPr lang="he-IL" dirty="0"/>
              <a:t>. </a:t>
            </a:r>
          </a:p>
          <a:p>
            <a:pPr marL="0" algn="r" defTabSz="914400" rtl="1" eaLnBrk="1" latinLnBrk="0" hangingPunct="1"/>
            <a:endParaRPr lang="he-IL" dirty="0"/>
          </a:p>
          <a:p>
            <a:pPr marL="0" algn="r" defTabSz="914400" rtl="1" eaLnBrk="1" latinLnBrk="0" hangingPunct="1"/>
            <a:r>
              <a:rPr lang="he-IL" dirty="0"/>
              <a:t>אפשר היה להתפרע ולהגריל מצבי מזג אוויר רציפים ופליטות רציפות ולאתגר ככה את המערך האופטימלי לעומת רנדומלי. </a:t>
            </a:r>
          </a:p>
          <a:p>
            <a:pPr marL="0" algn="r" defTabSz="914400" rtl="1" eaLnBrk="1" latinLnBrk="0" hangingPunct="1"/>
            <a:r>
              <a:rPr lang="he-IL" dirty="0"/>
              <a:t>כנראה שאעשה גם את זה. </a:t>
            </a:r>
          </a:p>
          <a:p>
            <a:pPr marL="0" algn="r" defTabSz="914400" rtl="1" eaLnBrk="1" latinLnBrk="0" hangingPunct="1"/>
            <a:endParaRPr lang="en-US" dirty="0"/>
          </a:p>
          <a:p>
            <a:pPr marL="0" algn="r" defTabSz="914400" rtl="1" eaLnBrk="1" latinLnBrk="0" hangingPunct="1"/>
            <a:r>
              <a:rPr lang="he-IL" dirty="0"/>
              <a:t>עוד הצעה – לנסות לחזות איזה מפעל חורג בעזרת </a:t>
            </a:r>
            <a:r>
              <a:rPr lang="en-US" dirty="0"/>
              <a:t>ML</a:t>
            </a:r>
            <a:r>
              <a:rPr lang="he-IL" dirty="0"/>
              <a:t>. האם עכשיו המיקומים האידיאליים חוזים טוב יותר ? </a:t>
            </a:r>
            <a:endParaRPr lang="en-US" dirty="0"/>
          </a:p>
          <a:p>
            <a:pPr marL="0" algn="r" defTabSz="914400" rtl="1" eaLnBrk="1" latinLnBrk="0" hangingPunct="1"/>
            <a:endParaRPr lang="en-US" dirty="0"/>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Wilcoxon rank sum test</a:t>
            </a:r>
          </a:p>
          <a:p>
            <a:pPr marL="0" algn="l" defTabSz="914400" rtl="0" eaLnBrk="1" latinLnBrk="0" hangingPunct="1"/>
            <a:r>
              <a:rPr lang="en-US" sz="1200" b="0" i="0" u="none" strike="noStrike" kern="1200" dirty="0">
                <a:solidFill>
                  <a:schemeClr val="tx1"/>
                </a:solidFill>
                <a:effectLst/>
                <a:latin typeface="+mn-lt"/>
                <a:ea typeface="+mn-ea"/>
                <a:cs typeface="+mn-cs"/>
              </a:rPr>
              <a:t>a nonparametric test for equality of population medians of two independent samples </a:t>
            </a:r>
            <a:r>
              <a:rPr lang="en-US" dirty="0"/>
              <a:t>X</a:t>
            </a:r>
            <a:r>
              <a:rPr lang="en-US" sz="1200" b="0" i="0" u="none" strike="noStrike" kern="1200" dirty="0">
                <a:solidFill>
                  <a:schemeClr val="tx1"/>
                </a:solidFill>
                <a:effectLst/>
                <a:latin typeface="+mn-lt"/>
                <a:ea typeface="+mn-ea"/>
                <a:cs typeface="+mn-cs"/>
              </a:rPr>
              <a:t> and </a:t>
            </a:r>
            <a:r>
              <a:rPr lang="en-US" dirty="0"/>
              <a:t>Y</a:t>
            </a:r>
          </a:p>
        </p:txBody>
      </p:sp>
      <p:sp>
        <p:nvSpPr>
          <p:cNvPr id="4" name="Slide Number Placeholder 3"/>
          <p:cNvSpPr>
            <a:spLocks noGrp="1"/>
          </p:cNvSpPr>
          <p:nvPr>
            <p:ph type="sldNum" sz="quarter" idx="5"/>
          </p:nvPr>
        </p:nvSpPr>
        <p:spPr/>
        <p:txBody>
          <a:bodyPr/>
          <a:lstStyle/>
          <a:p>
            <a:fld id="{4C19DB6A-656C-944F-A024-0E1A7C45D2CF}" type="slidenum">
              <a:rPr lang="en-US" smtClean="0"/>
              <a:t>18</a:t>
            </a:fld>
            <a:endParaRPr lang="en-US"/>
          </a:p>
        </p:txBody>
      </p:sp>
    </p:spTree>
    <p:extLst>
      <p:ext uri="{BB962C8B-B14F-4D97-AF65-F5344CB8AC3E}">
        <p14:creationId xmlns:p14="http://schemas.microsoft.com/office/powerpoint/2010/main" val="1425626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הבחינה:</a:t>
            </a:r>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19</a:t>
            </a:fld>
            <a:endParaRPr lang="en-US"/>
          </a:p>
        </p:txBody>
      </p:sp>
    </p:spTree>
    <p:extLst>
      <p:ext uri="{BB962C8B-B14F-4D97-AF65-F5344CB8AC3E}">
        <p14:creationId xmlns:p14="http://schemas.microsoft.com/office/powerpoint/2010/main" val="69590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a:t>
            </a:r>
            <a:r>
              <a:rPr lang="en-US" dirty="0"/>
              <a:t>major challenge</a:t>
            </a:r>
            <a:r>
              <a:rPr lang="he-IL" dirty="0"/>
              <a:t>)</a:t>
            </a:r>
            <a:endParaRPr lang="en-US" dirty="0"/>
          </a:p>
          <a:p>
            <a:pPr marL="0" algn="r" defTabSz="914400" rtl="1" eaLnBrk="1" latinLnBrk="0" hangingPunct="1"/>
            <a:r>
              <a:rPr lang="he-IL" dirty="0"/>
              <a:t>יש אולי שתי בעיות גדולות היום בניטור זיהום אוויר </a:t>
            </a:r>
          </a:p>
          <a:p>
            <a:pPr marL="0" algn="r" defTabSz="914400" rtl="1" eaLnBrk="1" latinLnBrk="0" hangingPunct="1"/>
            <a:r>
              <a:rPr lang="he-IL" dirty="0"/>
              <a:t>הראשונה - לנסות להפיק מהמדידות שיש לנו מפת ריכוזים ברזולוציה גבוהה. </a:t>
            </a:r>
          </a:p>
          <a:p>
            <a:pPr marL="0" algn="r" defTabSz="914400" rtl="1" eaLnBrk="1" latinLnBrk="0" hangingPunct="1"/>
            <a:r>
              <a:rPr lang="he-IL" dirty="0"/>
              <a:t>עם השיטות הקיימות היום – תחנות ניטור אוויר סטנדרטיות, קשה להשיג את זה. אין מספיק מהן והרזולוציה המרחבית נמוכה. </a:t>
            </a:r>
          </a:p>
          <a:p>
            <a:pPr marL="0" algn="r" defTabSz="914400" rtl="1" eaLnBrk="1" latinLnBrk="0" hangingPunct="1"/>
            <a:r>
              <a:rPr lang="he-IL" dirty="0"/>
              <a:t>בנוסף, קיים מחסור בנתונים ברורים ומדויקים של פליטות רגעיות מהמקורות (ולפעמים גם המיקום שלהם. </a:t>
            </a:r>
            <a:endParaRPr lang="en-US" dirty="0"/>
          </a:p>
          <a:p>
            <a:pPr marL="0" algn="r" defTabSz="914400" rtl="1" eaLnBrk="1" latinLnBrk="0" hangingPunct="1"/>
            <a:r>
              <a:rPr lang="he-IL" dirty="0"/>
              <a:t>לכאורה, אם היו לנו את הנתונים האלו היה לנו קל יותר ליצר מפות מדויקות של זיהום האוויר גם עם רשת דלילה של חיישנים. היינו יכולים להשתמש במודלים של פיזור הזיהום, כאלה או אחרים, ולהשתמש במעט תחנות הניטור בשביל כיול או אימות של המודלים. </a:t>
            </a:r>
          </a:p>
          <a:p>
            <a:pPr marL="0" algn="r" defTabSz="914400" rtl="1" eaLnBrk="1" latinLnBrk="0" hangingPunct="1"/>
            <a:r>
              <a:rPr lang="he-IL" strike="sngStrike" dirty="0"/>
              <a:t>ובעיית האכיפה הרגולטורית למשל בכלל לא הייתה קיימת. </a:t>
            </a:r>
            <a:endParaRPr lang="en-US" strike="sngStrike" dirty="0"/>
          </a:p>
          <a:p>
            <a:pPr marL="0" algn="r" defTabSz="914400" rtl="1" eaLnBrk="1" latinLnBrk="0" hangingPunct="1"/>
            <a:endParaRPr lang="en-US" dirty="0"/>
          </a:p>
          <a:p>
            <a:pPr marL="0" algn="r" defTabSz="914400" rtl="1" eaLnBrk="1" latinLnBrk="0" hangingPunct="1"/>
            <a:r>
              <a:rPr lang="he-IL" dirty="0"/>
              <a:t>אכיפה רגולטורית של חריגה היא קשה, דיווח הרבה פעמים מתבצע ברמת ה</a:t>
            </a:r>
            <a:r>
              <a:rPr lang="en-US" dirty="0"/>
              <a:t>PRTR</a:t>
            </a:r>
            <a:r>
              <a:rPr lang="he-IL" dirty="0"/>
              <a:t> (</a:t>
            </a:r>
            <a:r>
              <a:rPr lang="he-IL" dirty="0" err="1"/>
              <a:t>מפל"ס</a:t>
            </a:r>
            <a:r>
              <a:rPr lang="he-IL" dirty="0"/>
              <a:t> = מרשם פליטות לסביבה) ברמה השנתית ודיגומים לעיתים רחוקות. </a:t>
            </a:r>
            <a:endParaRPr lang="en-US" dirty="0"/>
          </a:p>
          <a:p>
            <a:pPr marL="0" algn="r" defTabSz="914400" rtl="1" eaLnBrk="1" latinLnBrk="0" hangingPunct="1"/>
            <a:r>
              <a:rPr lang="he-IL" dirty="0"/>
              <a:t>מי שלא מכיר – תחנות אלו מופעלות על ידי המשרד להגנת הסביבה, רשויות מקומיות, איגודי ערים... יש סך </a:t>
            </a:r>
            <a:r>
              <a:rPr lang="he-IL" dirty="0" err="1"/>
              <a:t>הכל</a:t>
            </a:r>
            <a:r>
              <a:rPr lang="he-IL" dirty="0"/>
              <a:t> 140 בכל הארץ. </a:t>
            </a:r>
          </a:p>
          <a:p>
            <a:pPr marL="171450" indent="-171450" algn="r" defTabSz="914400" rtl="1" eaLnBrk="1" latinLnBrk="0" hangingPunct="1">
              <a:buFontTx/>
              <a:buChar char="-"/>
            </a:pPr>
            <a:endParaRPr lang="he-IL" dirty="0"/>
          </a:p>
          <a:p>
            <a:pPr marL="0" algn="r" defTabSz="914400" rtl="1" eaLnBrk="1" latinLnBrk="0" hangingPunct="1"/>
            <a:endParaRPr lang="he-IL" dirty="0"/>
          </a:p>
          <a:p>
            <a:pPr marL="0" algn="r" defTabSz="914400" rtl="1" eaLnBrk="1" latinLnBrk="0" hangingPunct="1"/>
            <a:endParaRPr lang="he-IL" dirty="0"/>
          </a:p>
          <a:p>
            <a:pPr marL="171450" indent="-171450" algn="r" defTabSz="914400" rtl="1" eaLnBrk="1" latinLnBrk="0" hangingPunct="1">
              <a:buFontTx/>
              <a:buChar char="-"/>
            </a:pPr>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2</a:t>
            </a:fld>
            <a:endParaRPr lang="en-US"/>
          </a:p>
        </p:txBody>
      </p:sp>
    </p:spTree>
    <p:extLst>
      <p:ext uri="{BB962C8B-B14F-4D97-AF65-F5344CB8AC3E}">
        <p14:creationId xmlns:p14="http://schemas.microsoft.com/office/powerpoint/2010/main" val="12778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רעיון של ברק – לפרוס שני מערכים שונים – אחד מתאים ליום ואחד מתאים ללילה ולכבות כל אחד בתקופה שהוא לא מתאים ולחסוך חיי חיישן.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22</a:t>
            </a:fld>
            <a:endParaRPr lang="en-US"/>
          </a:p>
        </p:txBody>
      </p:sp>
    </p:spTree>
    <p:extLst>
      <p:ext uri="{BB962C8B-B14F-4D97-AF65-F5344CB8AC3E}">
        <p14:creationId xmlns:p14="http://schemas.microsoft.com/office/powerpoint/2010/main" val="23370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בקיץ יש לנו חתימה של רוחות מערביות – דרום מערב בבוקר, החל מהצהריים מערביות שלאט לאט הופכות לצפון מערביות לקראת הערב. אפיק פרסי (רוח </a:t>
            </a:r>
            <a:r>
              <a:rPr lang="he-IL" dirty="0" err="1"/>
              <a:t>אתזית</a:t>
            </a:r>
            <a:r>
              <a:rPr lang="he-IL" dirty="0"/>
              <a:t>) כמעט תמיד והוא מחזק את האפקט של הבריזה הימית ולכן הרוחות חזקות יותר ממערב לעומת המזרח. </a:t>
            </a:r>
          </a:p>
          <a:p>
            <a:pPr algn="r" rtl="1"/>
            <a:r>
              <a:rPr lang="he-IL" dirty="0"/>
              <a:t>(ביום = בריזה יומית או בריזה ימית). </a:t>
            </a:r>
          </a:p>
          <a:p>
            <a:pPr algn="r" rtl="1"/>
            <a:r>
              <a:rPr lang="he-IL" dirty="0"/>
              <a:t>בלילה מאוחר ולפנות בוקר הרוח משנה את כיוונה למזרחית והיא חלשה יותר כי היא מתבטלת עם כיוון הרוח המערבי שמכתיב האפיק הפרסי. בלילה = בריזה לילית, בריזה יבשתית. הרוח משלימה את </a:t>
            </a:r>
            <a:r>
              <a:rPr lang="he-IL" dirty="0" err="1"/>
              <a:t>החיגה</a:t>
            </a:r>
            <a:r>
              <a:rPr lang="he-IL" dirty="0"/>
              <a:t>. </a:t>
            </a:r>
          </a:p>
          <a:p>
            <a:pPr algn="r" rtl="1"/>
            <a:r>
              <a:rPr lang="he-IL" dirty="0"/>
              <a:t>כל זה נכון למישור החוף בעיקר. בהרים כמעט אין השפעה של הבריזה. </a:t>
            </a: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23</a:t>
            </a:fld>
            <a:endParaRPr lang="en-US"/>
          </a:p>
        </p:txBody>
      </p:sp>
    </p:spTree>
    <p:extLst>
      <p:ext uri="{BB962C8B-B14F-4D97-AF65-F5344CB8AC3E}">
        <p14:creationId xmlns:p14="http://schemas.microsoft.com/office/powerpoint/2010/main" val="30045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בחורף, לאט לאט מאבדים את החתימה של הבריזה. האפקט חלש יותר כי ההפרשים בין הים ליבשה פחות קיצוניים.</a:t>
            </a:r>
          </a:p>
          <a:p>
            <a:pPr marL="0" algn="r" defTabSz="914400" rtl="1" eaLnBrk="1" latinLnBrk="0" hangingPunct="1"/>
            <a:r>
              <a:rPr lang="he-IL" dirty="0"/>
              <a:t>הרכיב המזרחי של הרוחות פתאום שולט. </a:t>
            </a:r>
          </a:p>
          <a:p>
            <a:pPr marL="0" algn="r" defTabSz="914400" rtl="1" eaLnBrk="1" latinLnBrk="0" hangingPunct="1"/>
            <a:r>
              <a:rPr lang="he-IL" dirty="0"/>
              <a:t>בשקעים/ימי גשם הרוחות הן מערביות כל היום (כמעט לא רואים כי אין הרבה כאלה).</a:t>
            </a:r>
          </a:p>
          <a:p>
            <a:pPr marL="0" algn="r" defTabSz="914400" rtl="1" eaLnBrk="1" latinLnBrk="0" hangingPunct="1"/>
            <a:r>
              <a:rPr lang="he-IL" dirty="0"/>
              <a:t>אחרי שקע לרוב משתלטת הרמה והרוחות הן צפוניות – צפון מזרחיות.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24</a:t>
            </a:fld>
            <a:endParaRPr lang="en-US"/>
          </a:p>
        </p:txBody>
      </p:sp>
    </p:spTree>
    <p:extLst>
      <p:ext uri="{BB962C8B-B14F-4D97-AF65-F5344CB8AC3E}">
        <p14:creationId xmlns:p14="http://schemas.microsoft.com/office/powerpoint/2010/main" val="318523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ואז מקבלים פרטו יפה כזה – </a:t>
                </a:r>
              </a:p>
              <a:p>
                <a:pPr algn="r" rtl="1"/>
                <a:r>
                  <a:rPr lang="he-IL" sz="1200" kern="1200" dirty="0">
                    <a:solidFill>
                      <a:schemeClr val="tx1"/>
                    </a:solidFill>
                    <a:effectLst/>
                    <a:latin typeface="+mn-lt"/>
                    <a:ea typeface="+mn-ea"/>
                    <a:cs typeface="+mn-cs"/>
                  </a:rPr>
                  <a:t>פה זה עבור 2 הרצות עם פונקציות מטרה שונות – כלומר </a:t>
                </a:r>
                <a:r>
                  <a:rPr lang="he-IL" sz="1200" kern="1200" dirty="0" err="1">
                    <a:solidFill>
                      <a:schemeClr val="tx1"/>
                    </a:solidFill>
                    <a:effectLst/>
                    <a:latin typeface="+mn-lt"/>
                    <a:ea typeface="+mn-ea"/>
                    <a:cs typeface="+mn-cs"/>
                  </a:rPr>
                  <a:t>פונקצית</a:t>
                </a:r>
                <a:r>
                  <a:rPr lang="he-IL" sz="1200" kern="1200" dirty="0">
                    <a:solidFill>
                      <a:schemeClr val="tx1"/>
                    </a:solidFill>
                    <a:effectLst/>
                    <a:latin typeface="+mn-lt"/>
                    <a:ea typeface="+mn-ea"/>
                    <a:cs typeface="+mn-cs"/>
                  </a:rPr>
                  <a:t> מטרה אחת היא מספר החיישנים </a:t>
                </a:r>
                <a:r>
                  <a:rPr lang="he-IL" sz="1200" kern="1200" dirty="0" err="1">
                    <a:solidFill>
                      <a:schemeClr val="tx1"/>
                    </a:solidFill>
                    <a:effectLst/>
                    <a:latin typeface="+mn-lt"/>
                    <a:ea typeface="+mn-ea"/>
                    <a:cs typeface="+mn-cs"/>
                  </a:rPr>
                  <a:t>והשניה</a:t>
                </a:r>
                <a:r>
                  <a:rPr lang="he-IL" sz="1200" kern="1200" dirty="0">
                    <a:solidFill>
                      <a:schemeClr val="tx1"/>
                    </a:solidFill>
                    <a:effectLst/>
                    <a:latin typeface="+mn-lt"/>
                    <a:ea typeface="+mn-ea"/>
                    <a:cs typeface="+mn-cs"/>
                  </a:rPr>
                  <a:t> קשור ל-</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למשל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המינימלי מכל קומבינציה של מעבר בין אותם מספרי מקורות או אחוזון 25 של ערכי ה-</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כל נקודה מייצגת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אופטימלי למספר מסוים של חיישנים בין 2 ל170 בערך. </a:t>
                </a:r>
              </a:p>
              <a:p>
                <a:pPr algn="r" rtl="1"/>
                <a:r>
                  <a:rPr lang="he-IL" sz="1200" kern="1200" dirty="0">
                    <a:solidFill>
                      <a:schemeClr val="tx1"/>
                    </a:solidFill>
                    <a:effectLst/>
                    <a:latin typeface="+mn-lt"/>
                    <a:ea typeface="+mn-ea"/>
                    <a:cs typeface="+mn-cs"/>
                  </a:rPr>
                  <a:t>אפשר לראות יפה את הקונפליקט בין מחיר הרשת והביצועים שלה. ערכים גבוהים יותר של </a:t>
                </a:r>
                <a:r>
                  <a:rPr lang="en-US" sz="1200" kern="1200" dirty="0">
                    <a:solidFill>
                      <a:schemeClr val="tx1"/>
                    </a:solidFill>
                    <a:effectLst/>
                    <a:latin typeface="+mn-lt"/>
                    <a:ea typeface="+mn-ea"/>
                    <a:cs typeface="+mn-cs"/>
                  </a:rPr>
                  <a:t>PED</a:t>
                </a:r>
                <a:r>
                  <a:rPr lang="he-IL" sz="1200" kern="1200" dirty="0">
                    <a:solidFill>
                      <a:schemeClr val="tx1"/>
                    </a:solidFill>
                    <a:effectLst/>
                    <a:latin typeface="+mn-lt"/>
                    <a:ea typeface="+mn-ea"/>
                    <a:cs typeface="+mn-cs"/>
                  </a:rPr>
                  <a:t> – שאמרנו שזה רגישות גבוהה לשינויים במקור, מושגים על ידי רשת עם מספר רב של חיישנים. </a:t>
                </a:r>
              </a:p>
              <a:p>
                <a:pPr algn="r" rtl="1"/>
                <a:endParaRPr lang="en-US" sz="1200" i="1"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3. </a:t>
                </a:r>
                <a:r>
                  <a:rPr lang="en-US" sz="1200" i="0" kern="1200" dirty="0">
                    <a:solidFill>
                      <a:schemeClr val="tx1"/>
                    </a:solidFill>
                    <a:effectLst/>
                    <a:latin typeface="+mn-lt"/>
                    <a:ea typeface="+mn-ea"/>
                    <a:cs typeface="+mn-cs"/>
                  </a:rPr>
                  <a:t>Pareto frontier of two optimization runs with two different PED-related objectives -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(blue) and </a:t>
                </a:r>
                <a:r>
                  <a:rPr lang="en-US" sz="1200" i="0" kern="1200">
                    <a:solidFill>
                      <a:schemeClr val="tx1"/>
                    </a:solidFill>
                    <a:effectLst/>
                    <a:latin typeface="+mn-lt"/>
                    <a:ea typeface="+mn-ea"/>
                    <a:cs typeface="+mn-cs"/>
                  </a:rPr>
                  <a:t>𝛹_(𝑝𝑒𝑟𝑐𝑒𝑛𝑡𝑖𝑙𝑒_𝑃𝐸𝐷)</a:t>
                </a:r>
                <a:r>
                  <a:rPr lang="en-US" sz="1200" i="0" kern="1200" dirty="0">
                    <a:solidFill>
                      <a:schemeClr val="tx1"/>
                    </a:solidFill>
                    <a:effectLst/>
                    <a:latin typeface="+mn-lt"/>
                    <a:ea typeface="+mn-ea"/>
                    <a:cs typeface="+mn-cs"/>
                  </a:rPr>
                  <a:t> (red). Number of sensors were constrained to 2-300.</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optimization process was constrained to find the optimal locations of 2-300 sensors. Figure 3 illustrates the Pareto frontier received by two optimization runs, using the number of sensors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or the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 of all PED values (</a:t>
                </a:r>
                <a:r>
                  <a:rPr lang="en-US" sz="1200" i="0" kern="1200">
                    <a:solidFill>
                      <a:schemeClr val="tx1"/>
                    </a:solidFill>
                    <a:effectLst/>
                    <a:latin typeface="+mn-lt"/>
                    <a:ea typeface="+mn-ea"/>
                    <a:cs typeface="+mn-cs"/>
                  </a:rPr>
                  <a:t>Ψ_(percentile_PED)</a:t>
                </a:r>
                <a:r>
                  <a:rPr lang="en-US" sz="1200" kern="1200" dirty="0">
                    <a:solidFill>
                      <a:schemeClr val="tx1"/>
                    </a:solidFill>
                    <a:effectLst/>
                    <a:latin typeface="+mn-lt"/>
                    <a:ea typeface="+mn-ea"/>
                    <a:cs typeface="+mn-cs"/>
                  </a:rPr>
                  <a:t>) as the second objective (Eq.7 and Eq.8, respectively). The ultimate optimal solution in Fig. 3 would be the most upper left corner of the graph, which represents zero cost and highest PED. However, as this goal cannot be achieved due to the constraints of the problem, each dot in Fig. 3 represents a non-dominated solution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5.1.3), i.e., an optimal solution for a given number of sensors. The conflict between the cost of the network and its performance is reflected in the Pareto frontier - higher PED values and better network performance are achieved by larger number of sensors but result in a more expensive sensor array.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26</a:t>
            </a:fld>
            <a:endParaRPr lang="en-US"/>
          </a:p>
        </p:txBody>
      </p:sp>
    </p:spTree>
    <p:extLst>
      <p:ext uri="{BB962C8B-B14F-4D97-AF65-F5344CB8AC3E}">
        <p14:creationId xmlns:p14="http://schemas.microsoft.com/office/powerpoint/2010/main" val="786446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איך נראים הפתרונות האלו במרחב הסימולציה שלנו – לדוגמא – עבור 2 – פתרון לא מומלץ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effectLst/>
                    <a:latin typeface="+mn-lt"/>
                    <a:ea typeface="+mn-ea"/>
                    <a:cs typeface="+mn-cs"/>
                  </a:rPr>
                  <a:t>ו-15 חיישנים. מימין לפתרונות רואים מטריצה של ערכי ה-</a:t>
                </a:r>
                <a:r>
                  <a:rPr lang="en-US" sz="1200" b="0" i="0" kern="1200" dirty="0">
                    <a:solidFill>
                      <a:schemeClr val="tx1"/>
                    </a:solidFill>
                    <a:effectLst/>
                    <a:latin typeface="+mn-lt"/>
                    <a:ea typeface="+mn-ea"/>
                    <a:cs typeface="+mn-cs"/>
                  </a:rPr>
                  <a:t>PED</a:t>
                </a:r>
                <a:r>
                  <a:rPr lang="he-IL" sz="1200" b="0" i="0" kern="1200" dirty="0">
                    <a:solidFill>
                      <a:schemeClr val="tx1"/>
                    </a:solidFill>
                    <a:effectLst/>
                    <a:latin typeface="+mn-lt"/>
                    <a:ea typeface="+mn-ea"/>
                    <a:cs typeface="+mn-cs"/>
                  </a:rPr>
                  <a:t> המינימליים שנלקחו בין כל זוג טרנספורמציה בין מקורות פעילים - למשל 2 ו-3. ושוב רואים את הערכים הגבוהים יותר בפתרונות עם יותר חיישנים.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27</a:t>
            </a:fld>
            <a:endParaRPr lang="en-US"/>
          </a:p>
        </p:txBody>
      </p:sp>
    </p:spTree>
    <p:extLst>
      <p:ext uri="{BB962C8B-B14F-4D97-AF65-F5344CB8AC3E}">
        <p14:creationId xmlns:p14="http://schemas.microsoft.com/office/powerpoint/2010/main" val="244402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וכמו שהסברתי ברקע,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ואפשר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וזה נראה ככה. </a:t>
                </a:r>
              </a:p>
              <a:p>
                <a:pPr marL="0" algn="r" defTabSz="914400" rtl="1" eaLnBrk="1" latinLnBrk="0" hangingPunct="1"/>
                <a:endParaRPr lang="en-US" dirty="0"/>
              </a:p>
              <a:p>
                <a:pPr marL="0" algn="r" defTabSz="914400" rtl="1" eaLnBrk="1" latinLnBrk="0" hangingPunct="1"/>
                <a:r>
                  <a:rPr lang="he-IL" dirty="0"/>
                  <a:t>בבעיה שאנחנו יצרנו בעצם אפשר לפתור אותה בקלות בעזרת </a:t>
                </a:r>
                <a:r>
                  <a:rPr lang="en-US" dirty="0"/>
                  <a:t>greedy algorithm</a:t>
                </a:r>
                <a:r>
                  <a:rPr lang="he-IL" dirty="0"/>
                  <a:t>.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בכל שלב, הוא בוחר את החיישן שהתוספת שלו היא הגבוהה ביותר. הדבר נובע מהעובדה שהערך של כל חיישן זהה. (נראה שפתרתי כאן בעיה שהיא </a:t>
                </a:r>
                <a:r>
                  <a:rPr lang="en-US" dirty="0"/>
                  <a:t>weakly NP-complete</a:t>
                </a:r>
                <a:r>
                  <a:rPr lang="he-IL" dirty="0"/>
                  <a:t>, אם בכלל). </a:t>
                </a:r>
              </a:p>
              <a:p>
                <a:pPr marL="0" algn="r" defTabSz="914400" rtl="1" eaLnBrk="1" latinLnBrk="0" hangingPunct="1"/>
                <a:r>
                  <a:rPr lang="he-IL" dirty="0"/>
                  <a:t>כשהמערך יהיה הטרוגני, אני מצפה שזה לא יראה ככה. בכל מקרה, אני חושבת שזה היה שלב חשוב עבורי בהבנת </a:t>
                </a:r>
                <a:r>
                  <a:rPr lang="he-IL" dirty="0" err="1"/>
                  <a:t>הבעייה</a:t>
                </a:r>
                <a:r>
                  <a:rPr lang="he-IL" dirty="0"/>
                  <a:t> ובניסוח שלה. </a:t>
                </a:r>
              </a:p>
              <a:p>
                <a:pPr marL="0" algn="r" defTabSz="914400" rtl="1" eaLnBrk="1" latinLnBrk="0" hangingPunct="1"/>
                <a:r>
                  <a:rPr lang="he-IL" dirty="0" err="1"/>
                  <a:t>פיתרון</a:t>
                </a:r>
                <a:r>
                  <a:rPr lang="he-IL" dirty="0"/>
                  <a:t> </a:t>
                </a:r>
                <a:r>
                  <a:rPr lang="en-US" dirty="0"/>
                  <a:t>greedy</a:t>
                </a:r>
                <a:r>
                  <a:rPr lang="he-IL" dirty="0"/>
                  <a:t> של מערך הטרוגני עלול להיות לא נכון!!! כי אנחנו לא מסתכלים על כל האפשרויות. </a:t>
                </a:r>
              </a:p>
              <a:p>
                <a:pPr marL="0" algn="r" defTabSz="914400" rtl="1" eaLnBrk="1" latinLnBrk="0" hangingPunct="1"/>
                <a:endParaRPr lang="he-IL" dirty="0"/>
              </a:p>
              <a:p>
                <a:pPr marL="0" algn="r" defTabSz="914400" rtl="1" eaLnBrk="1" latinLnBrk="0" hangingPunct="1"/>
                <a:r>
                  <a:rPr lang="en-US" dirty="0"/>
                  <a:t>Knapsack problem</a:t>
                </a:r>
                <a:r>
                  <a:rPr lang="he-IL" dirty="0"/>
                  <a:t> – צריך להבדיל בין </a:t>
                </a:r>
                <a:r>
                  <a:rPr lang="en-US" dirty="0"/>
                  <a:t>fractional knapsack</a:t>
                </a:r>
                <a:r>
                  <a:rPr lang="he-IL" dirty="0"/>
                  <a:t> בו אפשר להוסיף חלקי פריטים. זו בעיה קלה, ניתנת </a:t>
                </a:r>
                <a:r>
                  <a:rPr lang="he-IL" dirty="0" err="1"/>
                  <a:t>לפיתרון</a:t>
                </a:r>
                <a:r>
                  <a:rPr lang="he-IL" dirty="0"/>
                  <a:t> בזמן </a:t>
                </a:r>
                <a:r>
                  <a:rPr lang="he-IL" dirty="0" err="1"/>
                  <a:t>פולינומי</a:t>
                </a:r>
                <a:r>
                  <a:rPr lang="he-IL" dirty="0"/>
                  <a:t>. </a:t>
                </a:r>
              </a:p>
              <a:p>
                <a:pPr marL="0" algn="r" defTabSz="914400" rtl="1" eaLnBrk="1" latinLnBrk="0" hangingPunct="1"/>
                <a:r>
                  <a:rPr lang="he-IL" dirty="0"/>
                  <a:t>בבעיית ה-</a:t>
                </a:r>
                <a:r>
                  <a:rPr lang="en-US" dirty="0"/>
                  <a:t>0-1</a:t>
                </a:r>
                <a:r>
                  <a:rPr lang="he-IL" dirty="0"/>
                  <a:t>, ההוספה היא של פריטים שלמים. במקרה שלנו ברור שזה 0-1 כי לא ניתן להוסיף חצי חיישן. </a:t>
                </a:r>
              </a:p>
              <a:p>
                <a:pPr marL="0" algn="r" defTabSz="914400" rtl="1" eaLnBrk="1" latinLnBrk="0" hangingPunct="1"/>
                <a:endParaRPr lang="he-IL" dirty="0"/>
              </a:p>
              <a:p>
                <a:pPr marL="0" algn="r" defTabSz="914400" rtl="1" eaLnBrk="1" latinLnBrk="0" hangingPunct="1"/>
                <a:r>
                  <a:rPr lang="en-US" dirty="0"/>
                  <a:t>Knapsack</a:t>
                </a:r>
                <a:endParaRPr lang="he-IL" dirty="0"/>
              </a:p>
              <a:p>
                <a:pPr marL="0" algn="r" defTabSz="914400" rtl="1" eaLnBrk="1" latinLnBrk="0" hangingPunct="1"/>
                <a:r>
                  <a:rPr lang="he-IL" dirty="0"/>
                  <a:t>המקורית (</a:t>
                </a:r>
                <a:r>
                  <a:rPr lang="en-US" dirty="0"/>
                  <a:t>0-1</a:t>
                </a:r>
                <a:r>
                  <a:rPr lang="he-IL" dirty="0"/>
                  <a:t>) אומרת:</a:t>
                </a:r>
              </a:p>
              <a:p>
                <a:pPr marL="0" algn="r" defTabSz="914400" rtl="1" eaLnBrk="1" latinLnBrk="0" hangingPunct="1"/>
                <a:r>
                  <a:rPr lang="he-IL" dirty="0"/>
                  <a:t>בהינתן משקולות (מספרים חיוביים) של פריטים </a:t>
                </a:r>
                <a:r>
                  <a:rPr lang="en-US" dirty="0"/>
                  <a:t>w1,w2…</a:t>
                </a:r>
                <a:r>
                  <a:rPr lang="he-IL" dirty="0"/>
                  <a:t> וערכים מתאימים של פריטים</a:t>
                </a:r>
                <a:r>
                  <a:rPr lang="en-US" dirty="0"/>
                  <a:t> </a:t>
                </a:r>
                <a:r>
                  <a:rPr lang="he-IL" dirty="0"/>
                  <a:t> (</a:t>
                </a:r>
                <a:r>
                  <a:rPr lang="en-US" dirty="0"/>
                  <a:t>v1. v2…</a:t>
                </a:r>
                <a:r>
                  <a:rPr lang="he-IL" dirty="0"/>
                  <a:t>), האם יש אפשרות לקחת פריטים שלא עולים על משקל כולל </a:t>
                </a:r>
                <a:r>
                  <a:rPr lang="he-IL" dirty="0" err="1"/>
                  <a:t>W</a:t>
                </a:r>
                <a:r>
                  <a:rPr lang="he-IL" dirty="0"/>
                  <a:t> (</a:t>
                </a:r>
                <a:r>
                  <a:rPr lang="he-IL" dirty="0" err="1"/>
                  <a:t>קונסרטיין</a:t>
                </a:r>
                <a:r>
                  <a:rPr lang="he-IL" dirty="0"/>
                  <a:t>) כך שערכם הכולל הוא מקסימלי? (במקרים מסוימים מנוסח "לפחות </a:t>
                </a:r>
                <a:r>
                  <a:rPr lang="en-US" dirty="0"/>
                  <a:t>V</a:t>
                </a:r>
                <a:r>
                  <a:rPr lang="he-IL" dirty="0"/>
                  <a:t>"). </a:t>
                </a:r>
              </a:p>
              <a:p>
                <a:pPr marL="0" algn="r" defTabSz="914400" rtl="1" eaLnBrk="1" latinLnBrk="0" hangingPunct="1"/>
                <a:r>
                  <a:rPr lang="he-IL" dirty="0" err="1"/>
                  <a:t>בעית</a:t>
                </a:r>
                <a:r>
                  <a:rPr lang="he-IL" dirty="0"/>
                  <a:t> </a:t>
                </a:r>
                <a:r>
                  <a:rPr lang="he-IL" b="1" dirty="0"/>
                  <a:t>ההכרעה</a:t>
                </a:r>
                <a:r>
                  <a:rPr lang="he-IL" dirty="0"/>
                  <a:t> הזו היא </a:t>
                </a:r>
                <a:r>
                  <a:rPr lang="en-US" dirty="0"/>
                  <a:t>np-complete</a:t>
                </a:r>
                <a:r>
                  <a:rPr lang="he-IL" dirty="0"/>
                  <a:t> , בעיית האופטימיזציה היא </a:t>
                </a:r>
                <a:r>
                  <a:rPr lang="en-US" dirty="0"/>
                  <a:t>np-hard</a:t>
                </a:r>
                <a:r>
                  <a:rPr lang="he-IL" dirty="0"/>
                  <a:t>. </a:t>
                </a:r>
              </a:p>
              <a:p>
                <a:pPr marL="0" algn="r" defTabSz="914400" rtl="1" eaLnBrk="1" latinLnBrk="0" hangingPunct="1"/>
                <a:r>
                  <a:rPr lang="he-IL" dirty="0"/>
                  <a:t>ברור שהבעיה שלנו קצת שונה, כי זו אופטימיזציה עם </a:t>
                </a:r>
                <a:r>
                  <a:rPr lang="he-IL" dirty="0" err="1"/>
                  <a:t>אובג'קטיב</a:t>
                </a:r>
                <a:r>
                  <a:rPr lang="he-IL" dirty="0"/>
                  <a:t> אחד </a:t>
                </a:r>
                <a:r>
                  <a:rPr lang="he-IL" dirty="0" err="1"/>
                  <a:t>וקונסרטיין</a:t>
                </a:r>
                <a:r>
                  <a:rPr lang="he-IL" dirty="0"/>
                  <a:t> אחד ושלנו עם שני </a:t>
                </a:r>
                <a:r>
                  <a:rPr lang="he-IL" dirty="0" err="1"/>
                  <a:t>אובג'קטיבס</a:t>
                </a:r>
                <a:r>
                  <a:rPr lang="he-IL" dirty="0"/>
                  <a:t> וללא </a:t>
                </a:r>
                <a:r>
                  <a:rPr lang="he-IL" dirty="0" err="1"/>
                  <a:t>קונסטריין</a:t>
                </a:r>
                <a:r>
                  <a:rPr lang="he-IL" dirty="0"/>
                  <a:t>.  </a:t>
                </a:r>
              </a:p>
              <a:p>
                <a:pPr marL="0" algn="r" defTabSz="914400" rtl="1" eaLnBrk="1" latinLnBrk="0" hangingPunct="1"/>
                <a:endParaRPr lang="he-IL" dirty="0"/>
              </a:p>
              <a:p>
                <a:pPr marL="0" algn="r" defTabSz="914400" rtl="1" eaLnBrk="1" latinLnBrk="0" hangingPunct="1"/>
                <a:r>
                  <a:rPr lang="he-IL" dirty="0"/>
                  <a:t>שאלה – מה בעצם ההבדל בין השניים? באחד אני אקבל סט פתרונות אופטימליים ובשני אני אקבל אחד. </a:t>
                </a:r>
              </a:p>
              <a:p>
                <a:pPr marL="0" algn="r" defTabSz="914400" rtl="1" eaLnBrk="1" latinLnBrk="0" hangingPunct="1"/>
                <a:endParaRPr lang="he-IL" dirty="0"/>
              </a:p>
              <a:p>
                <a:pPr marL="0" algn="r" defTabSz="914400" rtl="1" eaLnBrk="1" latinLnBrk="0" hangingPunct="1"/>
                <a:endParaRPr lang="he-IL" dirty="0"/>
              </a:p>
              <a:p>
                <a:pPr marL="0" algn="r" defTabSz="914400" rtl="1" eaLnBrk="1" latinLnBrk="0" hangingPunct="1"/>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7. </a:t>
                </a:r>
                <a:r>
                  <a:rPr lang="en-US" sz="1200" i="0" kern="1200" dirty="0">
                    <a:solidFill>
                      <a:schemeClr val="tx1"/>
                    </a:solidFill>
                    <a:effectLst/>
                    <a:latin typeface="+mn-lt"/>
                    <a:ea typeface="+mn-ea"/>
                    <a:cs typeface="+mn-cs"/>
                  </a:rPr>
                  <a:t>Sample solutions for 2 (a), 4 (b), 5 (c), 7 (d), 8 (e) and 15 (f) sensors obtained from one optimization run, using number of sensors (</a:t>
                </a:r>
                <a:r>
                  <a:rPr lang="en-US" sz="1200" i="0" kern="1200">
                    <a:solidFill>
                      <a:schemeClr val="tx1"/>
                    </a:solidFill>
                    <a:effectLst/>
                    <a:latin typeface="+mn-lt"/>
                    <a:ea typeface="+mn-ea"/>
                    <a:cs typeface="+mn-cs"/>
                  </a:rPr>
                  <a:t>𝛹_(#𝑟)</a:t>
                </a:r>
                <a:r>
                  <a:rPr lang="en-US" sz="1200" i="0" kern="1200" dirty="0">
                    <a:solidFill>
                      <a:schemeClr val="tx1"/>
                    </a:solidFill>
                    <a:effectLst/>
                    <a:latin typeface="+mn-lt"/>
                    <a:ea typeface="+mn-ea"/>
                    <a:cs typeface="+mn-cs"/>
                  </a:rPr>
                  <a:t>) as the first objective (Eq. 6) and average minimal PED values (</a:t>
                </a:r>
                <a:r>
                  <a:rPr lang="en-US" sz="1200" i="0" kern="1200">
                    <a:solidFill>
                      <a:schemeClr val="tx1"/>
                    </a:solidFill>
                    <a:effectLst/>
                    <a:latin typeface="+mn-lt"/>
                    <a:ea typeface="+mn-ea"/>
                    <a:cs typeface="+mn-cs"/>
                  </a:rPr>
                  <a:t>𝛹_(𝑚𝑖𝑛𝑖𝑚𝑎𝑙_𝑃𝐸𝐷)</a:t>
                </a:r>
                <a:r>
                  <a:rPr lang="en-US" sz="1200" i="0" kern="1200" dirty="0">
                    <a:solidFill>
                      <a:schemeClr val="tx1"/>
                    </a:solidFill>
                    <a:effectLst/>
                    <a:latin typeface="+mn-lt"/>
                    <a:ea typeface="+mn-ea"/>
                    <a:cs typeface="+mn-cs"/>
                  </a:rPr>
                  <a:t>) as the second objective (Eq.7). Sources’ locations are marked in red dots and sensors’ locations in blue crosses. Average emission rate is specified next to each source [</a:t>
                </a:r>
                <a:r>
                  <a:rPr lang="en-US" sz="1200" i="0" kern="1200" dirty="0">
                    <a:solidFill>
                      <a:schemeClr val="tx1"/>
                    </a:solidFill>
                    <a:effectLst/>
                    <a:latin typeface="+mn-lt"/>
                    <a:ea typeface="+mn-ea"/>
                    <a:cs typeface="+mn-cs"/>
                    <a:sym typeface="Symbol" pitchFamily="2" charset="2"/>
                  </a:rPr>
                  <a:t></a:t>
                </a:r>
                <a:r>
                  <a:rPr lang="en-US" sz="1200" i="0" kern="1200" dirty="0">
                    <a:solidFill>
                      <a:schemeClr val="tx1"/>
                    </a:solidFill>
                    <a:effectLst/>
                    <a:latin typeface="+mn-lt"/>
                    <a:ea typeface="+mn-ea"/>
                    <a:cs typeface="+mn-cs"/>
                  </a:rPr>
                  <a:t>g m</a:t>
                </a:r>
                <a:r>
                  <a:rPr lang="en-US" sz="1200" i="0" kern="1200" baseline="30000" dirty="0">
                    <a:solidFill>
                      <a:schemeClr val="tx1"/>
                    </a:solidFill>
                    <a:effectLst/>
                    <a:latin typeface="+mn-lt"/>
                    <a:ea typeface="+mn-ea"/>
                    <a:cs typeface="+mn-cs"/>
                  </a:rPr>
                  <a:t>-3</a:t>
                </a:r>
                <a:r>
                  <a:rPr lang="en-US" sz="1200" i="0" kern="1200" dirty="0">
                    <a:solidFill>
                      <a:schemeClr val="tx1"/>
                    </a:solidFill>
                    <a:effectLst/>
                    <a:latin typeface="+mn-lt"/>
                    <a:ea typeface="+mn-ea"/>
                    <a:cs typeface="+mn-cs"/>
                  </a:rPr>
                  <a:t>]. To the right of each displayed solution is attached a colormap of minimal PED values of each transformation pair between active sources. </a:t>
                </a: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7 (see Appendix C) shows several optimal solutions from one optimization run, using </a:t>
                </a:r>
                <a:r>
                  <a:rPr lang="en-US" sz="1200" i="0" kern="1200">
                    <a:solidFill>
                      <a:schemeClr val="tx1"/>
                    </a:solidFill>
                    <a:effectLst/>
                    <a:latin typeface="+mn-lt"/>
                    <a:ea typeface="+mn-ea"/>
                    <a:cs typeface="+mn-cs"/>
                  </a:rPr>
                  <a:t>Ψ_(#r)</a:t>
                </a:r>
                <a:r>
                  <a:rPr lang="en-US" sz="1200" kern="1200" dirty="0">
                    <a:solidFill>
                      <a:schemeClr val="tx1"/>
                    </a:solidFill>
                    <a:effectLst/>
                    <a:latin typeface="+mn-lt"/>
                    <a:ea typeface="+mn-ea"/>
                    <a:cs typeface="+mn-cs"/>
                  </a:rPr>
                  <a:t> as the first objective and </a:t>
                </a:r>
                <a:r>
                  <a:rPr lang="en-US" sz="1200" i="0" kern="1200">
                    <a:solidFill>
                      <a:schemeClr val="tx1"/>
                    </a:solidFill>
                    <a:effectLst/>
                    <a:latin typeface="+mn-lt"/>
                    <a:ea typeface="+mn-ea"/>
                    <a:cs typeface="+mn-cs"/>
                  </a:rPr>
                  <a:t>Ψ_(minimal_PED)</a:t>
                </a:r>
                <a:r>
                  <a:rPr lang="en-US" sz="1200" kern="1200" dirty="0">
                    <a:solidFill>
                      <a:schemeClr val="tx1"/>
                    </a:solidFill>
                    <a:effectLst/>
                    <a:latin typeface="+mn-lt"/>
                    <a:ea typeface="+mn-ea"/>
                    <a:cs typeface="+mn-cs"/>
                  </a:rPr>
                  <a:t> as the second objective. Solutions for relatively small number of sensors (low-cost networks) - 2, 4, 5, 7, 8 and 15 are displayed, in order to highlight the process of sensors’ deployment. It seems that preferable locations of sensors follow the highest derivative of the gas concentration in the air as these places are more sensitive to the nature of the source. This assumption will be tested in the suggested study. A colormap of minimal PED values of each transformation pair between each number of active sources are attached to each displayed solution. For example, in the colormap to the right of Fig. 7a, the minimal PED values of the transformation pairs 2&lt;-&gt;5 and 1&lt;-&gt;4 are around </a:t>
                </a:r>
                <a:r>
                  <a:rPr lang="en-US" sz="1200" i="0" kern="1200">
                    <a:solidFill>
                      <a:schemeClr val="tx1"/>
                    </a:solidFill>
                    <a:effectLst/>
                    <a:latin typeface="+mn-lt"/>
                    <a:ea typeface="+mn-ea"/>
                    <a:cs typeface="+mn-cs"/>
                  </a:rPr>
                  <a:t>3∙10^4</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(30 ppm). The higher the number of deployed sensors, the higher the minimal PED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28</a:t>
            </a:fld>
            <a:endParaRPr lang="en-US"/>
          </a:p>
        </p:txBody>
      </p:sp>
    </p:spTree>
    <p:extLst>
      <p:ext uri="{BB962C8B-B14F-4D97-AF65-F5344CB8AC3E}">
        <p14:creationId xmlns:p14="http://schemas.microsoft.com/office/powerpoint/2010/main" val="60009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במקרה 3 – זה יחשב </a:t>
            </a:r>
            <a:r>
              <a:rPr lang="he-IL" dirty="0" err="1"/>
              <a:t>כפיתרון</a:t>
            </a:r>
            <a:r>
              <a:rPr lang="he-IL" dirty="0"/>
              <a:t> שיכנס לארכיון אבל לא יספר </a:t>
            </a:r>
            <a:r>
              <a:rPr lang="he-IL" dirty="0" err="1"/>
              <a:t>בקאונטר</a:t>
            </a:r>
            <a:r>
              <a:rPr lang="he-IL" dirty="0"/>
              <a:t> של אפסילון פרוגרס.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u="sng" kern="1200" dirty="0">
                <a:solidFill>
                  <a:schemeClr val="tx1"/>
                </a:solidFill>
                <a:effectLst/>
                <a:latin typeface="+mn-lt"/>
                <a:ea typeface="+mn-ea"/>
                <a:cs typeface="+mn-cs"/>
              </a:rPr>
              <a:t>תהליכים נוספים שייחודיים לאלגוריתם הזה –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בגדול, התהליך שבו מועברים פתרונות ל-</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הפתרונות </a:t>
            </a:r>
            <a:r>
              <a:rPr lang="he-IL" sz="1200" kern="1200" dirty="0" err="1">
                <a:solidFill>
                  <a:schemeClr val="tx1"/>
                </a:solidFill>
                <a:effectLst/>
                <a:latin typeface="+mn-lt"/>
                <a:ea typeface="+mn-ea"/>
                <a:cs typeface="+mn-cs"/>
              </a:rPr>
              <a:t>הנונ-דומינייטד</a:t>
            </a:r>
            <a:r>
              <a:rPr lang="he-IL" sz="1200" kern="1200" dirty="0">
                <a:solidFill>
                  <a:schemeClr val="tx1"/>
                </a:solidFill>
                <a:effectLst/>
                <a:latin typeface="+mn-lt"/>
                <a:ea typeface="+mn-ea"/>
                <a:cs typeface="+mn-cs"/>
              </a:rPr>
              <a:t> נקרא (</a:t>
            </a:r>
            <a:r>
              <a:rPr lang="en-US" sz="1200" b="1" u="sng" kern="1200" dirty="0">
                <a:solidFill>
                  <a:schemeClr val="tx1"/>
                </a:solidFill>
                <a:effectLst/>
                <a:latin typeface="+mn-lt"/>
                <a:ea typeface="+mn-ea"/>
                <a:cs typeface="+mn-cs"/>
              </a:rPr>
              <a:t>eps. dominance</a:t>
            </a:r>
            <a:r>
              <a:rPr lang="he-IL" sz="1200" kern="1200" dirty="0">
                <a:solidFill>
                  <a:schemeClr val="tx1"/>
                </a:solidFill>
                <a:effectLst/>
                <a:latin typeface="+mn-lt"/>
                <a:ea typeface="+mn-ea"/>
                <a:cs typeface="+mn-cs"/>
              </a:rPr>
              <a:t>). האפסילון הזה הוא רזולוציה מינימלית של הפתרונות והוא יקבע את גודל הארכיון של הפתרונות. וריאציה של זה 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מחלקת את מרחב הפתרונות (</a:t>
            </a:r>
            <a:r>
              <a:rPr lang="en-US" sz="1200" kern="1200" dirty="0">
                <a:solidFill>
                  <a:schemeClr val="tx1"/>
                </a:solidFill>
                <a:effectLst/>
                <a:latin typeface="+mn-lt"/>
                <a:ea typeface="+mn-ea"/>
                <a:cs typeface="+mn-cs"/>
              </a:rPr>
              <a:t>objective space</a:t>
            </a:r>
            <a:r>
              <a:rPr lang="he-IL" sz="1200" kern="1200" dirty="0">
                <a:solidFill>
                  <a:schemeClr val="tx1"/>
                </a:solidFill>
                <a:effectLst/>
                <a:latin typeface="+mn-lt"/>
                <a:ea typeface="+mn-ea"/>
                <a:cs typeface="+mn-cs"/>
              </a:rPr>
              <a:t>) למן קופסאות עם שוליים בגודל אפסילון (</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בעצם אני מקבלת </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(או פתרונות) מקורבים עד כדי אפסילון.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מדד של התקדמות תהליך החיפוש ומצב הסטגנציה.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יכול לקרות גם אם היחס (מסומן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בין גודל הארכיון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לא נשמר.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שעברו מוטציה. בתהליך הזה הבורג עושה גם אדפטציה לגודל </a:t>
            </a:r>
            <a:r>
              <a:rPr lang="he-IL" sz="1200" kern="1200" dirty="0" err="1">
                <a:solidFill>
                  <a:schemeClr val="tx1"/>
                </a:solidFill>
                <a:effectLst/>
                <a:latin typeface="+mn-lt"/>
                <a:ea typeface="+mn-ea"/>
                <a:cs typeface="+mn-cs"/>
              </a:rPr>
              <a:t>האוכלוסיה</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האלגוריתם מפסיק לרוץ אחרי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שנתתי לו.</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הערכת טיב האופטימיזציה מתבצעת על ידי תהליך חישוב מדד ה- </a:t>
            </a:r>
            <a:r>
              <a:rPr lang="en-US" sz="1200" kern="1200" dirty="0">
                <a:solidFill>
                  <a:schemeClr val="tx1"/>
                </a:solidFill>
                <a:effectLst/>
                <a:latin typeface="+mn-lt"/>
                <a:ea typeface="+mn-ea"/>
                <a:cs typeface="+mn-cs"/>
              </a:rPr>
              <a:t>hypervolume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ההיפרווליום</a:t>
            </a:r>
            <a:r>
              <a:rPr lang="he-IL" sz="1200" kern="1200" dirty="0">
                <a:solidFill>
                  <a:schemeClr val="tx1"/>
                </a:solidFill>
                <a:effectLst/>
                <a:latin typeface="+mn-lt"/>
                <a:ea typeface="+mn-ea"/>
                <a:cs typeface="+mn-cs"/>
              </a:rPr>
              <a:t> מודד את נפח מרחב ה </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שיוצר </a:t>
            </a:r>
            <a:r>
              <a:rPr lang="en-US" sz="1200" kern="1200" dirty="0">
                <a:solidFill>
                  <a:schemeClr val="tx1"/>
                </a:solidFill>
                <a:effectLst/>
                <a:latin typeface="+mn-lt"/>
                <a:ea typeface="+mn-ea"/>
                <a:cs typeface="+mn-cs"/>
              </a:rPr>
              <a:t>non-dominated set</a:t>
            </a:r>
            <a:r>
              <a:rPr lang="he-IL" sz="1200" kern="1200" dirty="0">
                <a:solidFill>
                  <a:schemeClr val="tx1"/>
                </a:solidFill>
                <a:effectLst/>
                <a:latin typeface="+mn-lt"/>
                <a:ea typeface="+mn-ea"/>
                <a:cs typeface="+mn-cs"/>
              </a:rPr>
              <a:t>. זהו מדד מעניין כי הוא מעיד הן על מידת ההתכנסות והן על מידת המגוון של הפתרונות. </a:t>
            </a: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זה בעצם אומר הרצה של הרבה פעמים את האופטימיזציה עם פרמטרים שונים של הבורג וקבלה של הרבה </a:t>
            </a:r>
            <a:r>
              <a:rPr lang="en-US" sz="1200" kern="1200" dirty="0">
                <a:solidFill>
                  <a:schemeClr val="tx1"/>
                </a:solidFill>
                <a:effectLst/>
                <a:latin typeface="+mn-lt"/>
                <a:ea typeface="+mn-ea"/>
                <a:cs typeface="+mn-cs"/>
              </a:rPr>
              <a:t>pareto</a:t>
            </a:r>
            <a:r>
              <a:rPr lang="he-IL" sz="1200" kern="1200" dirty="0">
                <a:solidFill>
                  <a:schemeClr val="tx1"/>
                </a:solidFill>
                <a:effectLst/>
                <a:latin typeface="+mn-lt"/>
                <a:ea typeface="+mn-ea"/>
                <a:cs typeface="+mn-cs"/>
              </a:rPr>
              <a:t> ים. זה גם כולל חזרה של כמה פעמים עם אותם פרמטרים (כי בעצם יש אלמנט </a:t>
            </a:r>
            <a:r>
              <a:rPr lang="he-IL" sz="1200" kern="1200" dirty="0" err="1">
                <a:solidFill>
                  <a:schemeClr val="tx1"/>
                </a:solidFill>
                <a:effectLst/>
                <a:latin typeface="+mn-lt"/>
                <a:ea typeface="+mn-ea"/>
                <a:cs typeface="+mn-cs"/>
              </a:rPr>
              <a:t>סטוכסטי</a:t>
            </a:r>
            <a:r>
              <a:rPr lang="he-IL" sz="1200" kern="1200" dirty="0">
                <a:solidFill>
                  <a:schemeClr val="tx1"/>
                </a:solidFill>
                <a:effectLst/>
                <a:latin typeface="+mn-lt"/>
                <a:ea typeface="+mn-ea"/>
                <a:cs typeface="+mn-cs"/>
              </a:rPr>
              <a:t> גם בחיפוש וגם ביצירה של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הראשונית). פרמטרים לדוגמא –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ופרמטרים שקובעים את קצב ה</a:t>
            </a:r>
            <a:r>
              <a:rPr lang="en-US" sz="1200" kern="1200" dirty="0">
                <a:solidFill>
                  <a:schemeClr val="tx1"/>
                </a:solidFill>
                <a:effectLst/>
                <a:latin typeface="+mn-lt"/>
                <a:ea typeface="+mn-ea"/>
                <a:cs typeface="+mn-cs"/>
              </a:rPr>
              <a:t>selection</a:t>
            </a:r>
            <a:r>
              <a:rPr lang="he-IL" sz="1200" kern="1200" dirty="0">
                <a:solidFill>
                  <a:schemeClr val="tx1"/>
                </a:solidFill>
                <a:effectLst/>
                <a:latin typeface="+mn-lt"/>
                <a:ea typeface="+mn-ea"/>
                <a:cs typeface="+mn-cs"/>
              </a:rPr>
              <a:t> ואת האופרטורים של </a:t>
            </a:r>
            <a:r>
              <a:rPr lang="he-IL" sz="1200" kern="1200" dirty="0" err="1">
                <a:solidFill>
                  <a:schemeClr val="tx1"/>
                </a:solidFill>
                <a:effectLst/>
                <a:latin typeface="+mn-lt"/>
                <a:ea typeface="+mn-ea"/>
                <a:cs typeface="+mn-cs"/>
              </a:rPr>
              <a:t>השיחלוף</a:t>
            </a:r>
            <a:r>
              <a:rPr lang="he-IL" sz="1200" kern="1200" dirty="0">
                <a:solidFill>
                  <a:schemeClr val="tx1"/>
                </a:solidFill>
                <a:effectLst/>
                <a:latin typeface="+mn-lt"/>
                <a:ea typeface="+mn-ea"/>
                <a:cs typeface="+mn-cs"/>
              </a:rPr>
              <a:t>. מעיפים את כל הפתרונות הרעים. משאירים רק את הטוב של הטוב ויוצרים בעצם איזה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סט. עכשיו בודקים אם בהרצה רגילה מה הסיכוי שהפתרונות שאני מקבלת נמצאים למשל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אם 75% מהפתרונות שלי בהרצה אחת הם פתרונות שקיימים </a:t>
            </a:r>
            <a:r>
              <a:rPr lang="he-IL" sz="1200" kern="1200" dirty="0" err="1">
                <a:solidFill>
                  <a:schemeClr val="tx1"/>
                </a:solidFill>
                <a:effectLst/>
                <a:latin typeface="+mn-lt"/>
                <a:ea typeface="+mn-ea"/>
                <a:cs typeface="+mn-cs"/>
              </a:rPr>
              <a:t>ברפרנס</a:t>
            </a:r>
            <a:r>
              <a:rPr lang="he-IL" sz="1200" kern="1200" dirty="0">
                <a:solidFill>
                  <a:schemeClr val="tx1"/>
                </a:solidFill>
                <a:effectLst/>
                <a:latin typeface="+mn-lt"/>
                <a:ea typeface="+mn-ea"/>
                <a:cs typeface="+mn-cs"/>
              </a:rPr>
              <a:t> סט, מצבי טוב.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בגדול, ככל שמגדילים את מספר ה</a:t>
            </a:r>
            <a:r>
              <a:rPr lang="en-US" sz="1200" kern="1200" dirty="0">
                <a:solidFill>
                  <a:schemeClr val="tx1"/>
                </a:solidFill>
                <a:effectLst/>
                <a:latin typeface="+mn-lt"/>
                <a:ea typeface="+mn-ea"/>
                <a:cs typeface="+mn-cs"/>
              </a:rPr>
              <a:t>objectives</a:t>
            </a:r>
            <a:r>
              <a:rPr lang="he-IL" sz="1200" kern="1200" dirty="0">
                <a:solidFill>
                  <a:schemeClr val="tx1"/>
                </a:solidFill>
                <a:effectLst/>
                <a:latin typeface="+mn-lt"/>
                <a:ea typeface="+mn-ea"/>
                <a:cs typeface="+mn-cs"/>
              </a:rPr>
              <a:t>, יש יותר סיכוי שהבורג יכשל ולא יתכנס. יש איזה מאמר שעם בעיות של 10 </a:t>
            </a:r>
            <a:r>
              <a:rPr lang="he-IL" sz="1200" kern="1200" dirty="0" err="1">
                <a:solidFill>
                  <a:schemeClr val="tx1"/>
                </a:solidFill>
                <a:effectLst/>
                <a:latin typeface="+mn-lt"/>
                <a:ea typeface="+mn-ea"/>
                <a:cs typeface="+mn-cs"/>
              </a:rPr>
              <a:t>אובג'קטיבס</a:t>
            </a:r>
            <a:r>
              <a:rPr lang="he-IL"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moea</a:t>
            </a:r>
            <a:r>
              <a:rPr lang="he-IL" sz="1200" kern="1200" dirty="0">
                <a:solidFill>
                  <a:schemeClr val="tx1"/>
                </a:solidFill>
                <a:effectLst/>
                <a:latin typeface="+mn-lt"/>
                <a:ea typeface="+mn-ea"/>
                <a:cs typeface="+mn-cs"/>
              </a:rPr>
              <a:t> הם לא יותר טובים מחיפוש רנדומלי. במאמר של הדקה וריד 2013 הם אומרים שקיימת הוכחת התכנסות ל-</a:t>
            </a:r>
            <a:r>
              <a:rPr lang="en-US" sz="1200" kern="1200" dirty="0">
                <a:solidFill>
                  <a:schemeClr val="tx1"/>
                </a:solidFill>
                <a:effectLst/>
                <a:latin typeface="+mn-lt"/>
                <a:ea typeface="+mn-ea"/>
                <a:cs typeface="+mn-cs"/>
              </a:rPr>
              <a:t>pareto front</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האמיתי</a:t>
            </a:r>
            <a:r>
              <a:rPr lang="he-IL" sz="1200" kern="1200" dirty="0">
                <a:solidFill>
                  <a:schemeClr val="tx1"/>
                </a:solidFill>
                <a:effectLst/>
                <a:latin typeface="+mn-lt"/>
                <a:ea typeface="+mn-ea"/>
                <a:cs typeface="+mn-cs"/>
              </a:rPr>
              <a:t>, עבור אלגוריתמים שמשתמשים ב</a:t>
            </a:r>
            <a:r>
              <a:rPr lang="en-US" sz="1200" kern="1200" dirty="0">
                <a:solidFill>
                  <a:schemeClr val="tx1"/>
                </a:solidFill>
                <a:effectLst/>
                <a:latin typeface="+mn-lt"/>
                <a:ea typeface="+mn-ea"/>
                <a:cs typeface="+mn-cs"/>
              </a:rPr>
              <a:t>epsilon dominance relation</a:t>
            </a:r>
            <a:r>
              <a:rPr lang="he-IL" sz="1200" kern="1200" dirty="0">
                <a:solidFill>
                  <a:schemeClr val="tx1"/>
                </a:solidFill>
                <a:effectLst/>
                <a:latin typeface="+mn-lt"/>
                <a:ea typeface="+mn-ea"/>
                <a:cs typeface="+mn-cs"/>
              </a:rPr>
              <a:t>. ההוכחה גם מראה שהשיטה הזאת משמרת את המגוון של הפתרונות. לא מפרטים במאמר למה בדיוק.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כרגע השתמשתי ב</a:t>
            </a:r>
            <a:r>
              <a:rPr lang="en-US" sz="1200" kern="1200" dirty="0">
                <a:solidFill>
                  <a:schemeClr val="tx1"/>
                </a:solidFill>
                <a:effectLst/>
                <a:latin typeface="+mn-lt"/>
                <a:ea typeface="+mn-ea"/>
                <a:cs typeface="+mn-cs"/>
              </a:rPr>
              <a:t>recommended values</a:t>
            </a:r>
            <a:r>
              <a:rPr lang="he-IL" sz="1200" kern="1200" dirty="0">
                <a:solidFill>
                  <a:schemeClr val="tx1"/>
                </a:solidFill>
                <a:effectLst/>
                <a:latin typeface="+mn-lt"/>
                <a:ea typeface="+mn-ea"/>
                <a:cs typeface="+mn-cs"/>
              </a:rPr>
              <a:t> או בעצם בערכים </a:t>
            </a:r>
            <a:r>
              <a:rPr lang="he-IL" sz="1200" kern="1200" dirty="0" err="1">
                <a:solidFill>
                  <a:schemeClr val="tx1"/>
                </a:solidFill>
                <a:effectLst/>
                <a:latin typeface="+mn-lt"/>
                <a:ea typeface="+mn-ea"/>
                <a:cs typeface="+mn-cs"/>
              </a:rPr>
              <a:t>הדיפולטים</a:t>
            </a:r>
            <a:r>
              <a:rPr lang="he-IL" sz="1200" kern="1200" dirty="0">
                <a:solidFill>
                  <a:schemeClr val="tx1"/>
                </a:solidFill>
                <a:effectLst/>
                <a:latin typeface="+mn-lt"/>
                <a:ea typeface="+mn-ea"/>
                <a:cs typeface="+mn-cs"/>
              </a:rPr>
              <a:t> של הבורג. צריך לבחון שינויים. למשל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הדיפולטי</a:t>
            </a:r>
            <a:r>
              <a:rPr lang="he-IL" sz="1200" kern="1200" dirty="0">
                <a:solidFill>
                  <a:schemeClr val="tx1"/>
                </a:solidFill>
                <a:effectLst/>
                <a:latin typeface="+mn-lt"/>
                <a:ea typeface="+mn-ea"/>
                <a:cs typeface="+mn-cs"/>
              </a:rPr>
              <a:t> הוא 100 ומומלץ </a:t>
            </a:r>
            <a:r>
              <a:rPr lang="he-IL" sz="1200" kern="1200" dirty="0" err="1">
                <a:solidFill>
                  <a:schemeClr val="tx1"/>
                </a:solidFill>
                <a:effectLst/>
                <a:latin typeface="+mn-lt"/>
                <a:ea typeface="+mn-ea"/>
                <a:cs typeface="+mn-cs"/>
              </a:rPr>
              <a:t>שגאמא</a:t>
            </a:r>
            <a:r>
              <a:rPr lang="he-IL" sz="1200" kern="1200" dirty="0">
                <a:solidFill>
                  <a:schemeClr val="tx1"/>
                </a:solidFill>
                <a:effectLst/>
                <a:latin typeface="+mn-lt"/>
                <a:ea typeface="+mn-ea"/>
                <a:cs typeface="+mn-cs"/>
              </a:rPr>
              <a:t>, היחס בין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לגודל הארכיון יהיה 4. לכן, כנראה שכדאי לשנות את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ל400.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29</a:t>
            </a:fld>
            <a:endParaRPr lang="en-US"/>
          </a:p>
        </p:txBody>
      </p:sp>
    </p:spTree>
    <p:extLst>
      <p:ext uri="{BB962C8B-B14F-4D97-AF65-F5344CB8AC3E}">
        <p14:creationId xmlns:p14="http://schemas.microsoft.com/office/powerpoint/2010/main" val="41211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30</a:t>
            </a:fld>
            <a:endParaRPr lang="en-US"/>
          </a:p>
        </p:txBody>
      </p:sp>
    </p:spTree>
    <p:extLst>
      <p:ext uri="{BB962C8B-B14F-4D97-AF65-F5344CB8AC3E}">
        <p14:creationId xmlns:p14="http://schemas.microsoft.com/office/powerpoint/2010/main" val="24912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Movie of solutions</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31</a:t>
            </a:fld>
            <a:endParaRPr lang="en-US"/>
          </a:p>
        </p:txBody>
      </p:sp>
    </p:spTree>
    <p:extLst>
      <p:ext uri="{BB962C8B-B14F-4D97-AF65-F5344CB8AC3E}">
        <p14:creationId xmlns:p14="http://schemas.microsoft.com/office/powerpoint/2010/main" val="131024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r" defTabSz="914400" rtl="1" eaLnBrk="1" latinLnBrk="0" hangingPunct="1"/>
                <a:r>
                  <a:rPr lang="he-IL" dirty="0"/>
                  <a:t>מקריאה של עבודות בתחום, בעיקר אפשר לראות שמה שמנחה את תהליך האופטימיזציה שמוצע למציאת הפריסה האופטימלית של החיישנים זה המטרה היישומית של הרשת – למשל, בשביל הערכת חשיפה של אוכלוסייה, אז צריך לתת משקל למקומות מגורים, גני ילדים... בשביל מציאת </a:t>
                </a:r>
                <a:r>
                  <a:rPr lang="he-IL" dirty="0" err="1"/>
                  <a:t>פיקים</a:t>
                </a:r>
                <a:r>
                  <a:rPr lang="he-IL" dirty="0"/>
                  <a:t> – צריך לנסות לתפוס את הריכוזים הממוצעים הגבוהים ביותר אולי. בשביל לשפר רשת קיימת צריך להשתמש בנתונים קיימים ולהתמקד בכימות מידת השיפור וכדומה... </a:t>
                </a:r>
              </a:p>
              <a:p>
                <a:pPr marL="0" algn="r" defTabSz="914400" rtl="1" eaLnBrk="1" latinLnBrk="0" hangingPunct="1"/>
                <a:r>
                  <a:rPr lang="he-IL" dirty="0"/>
                  <a:t>בעצם רואים שבגלל הספציפיות הזאת, תמיד קיימת רלוונטיות לעבודות אחרות עם יישומים ספציפיים אחרים.</a:t>
                </a:r>
              </a:p>
              <a:p>
                <a:pPr marL="0" algn="r" defTabSz="914400" rtl="1" eaLnBrk="1" latinLnBrk="0" hangingPunct="1"/>
                <a:r>
                  <a:rPr lang="he-IL" dirty="0"/>
                  <a:t>חוץ מזה ראיתי לא מעט פערים אחרים – </a:t>
                </a:r>
              </a:p>
              <a:p>
                <a:pPr marL="171450" indent="-171450" algn="r" defTabSz="914400" rtl="1" eaLnBrk="1" latinLnBrk="0" hangingPunct="1">
                  <a:buFontTx/>
                  <a:buChar char="-"/>
                </a:pPr>
                <a:r>
                  <a:rPr lang="he-IL" dirty="0"/>
                  <a:t>רוב העבודות התמקדו בתהליך אופטימיזציה על מספר חיישנים שנקבע מראש</a:t>
                </a:r>
              </a:p>
              <a:p>
                <a:pPr marL="171450" indent="-171450" algn="r" defTabSz="914400" rtl="1" eaLnBrk="1" latinLnBrk="0" hangingPunct="1">
                  <a:buFontTx/>
                  <a:buChar char="-"/>
                </a:pPr>
                <a:r>
                  <a:rPr lang="he-IL" dirty="0"/>
                  <a:t>רוב העבודות הסתמכו על מדידות קיימות באזור כלשהו ולא על מודל דיספרסיה</a:t>
                </a:r>
              </a:p>
              <a:p>
                <a:pPr marL="171450" indent="-171450" algn="r" defTabSz="914400" rtl="1" eaLnBrk="1" latinLnBrk="0" hangingPunct="1">
                  <a:buFontTx/>
                  <a:buChar char="-"/>
                </a:pPr>
                <a:r>
                  <a:rPr lang="he-IL" dirty="0"/>
                  <a:t>הרבה מהעבודות בכלל לא עסקו בזיהום אוויר אלא בהנחת חיישנים כלשהם והניחו הנחות לא מתאימות כמו ירידה בהסתברות האיתור שיורדת בצורה </a:t>
                </a:r>
                <a:r>
                  <a:rPr lang="he-IL" dirty="0" err="1"/>
                  <a:t>אקספוננציאלית</a:t>
                </a:r>
                <a:endParaRPr lang="he-IL" dirty="0"/>
              </a:p>
              <a:p>
                <a:pPr marL="171450" indent="-171450" algn="r" defTabSz="914400" rtl="1" eaLnBrk="1" latinLnBrk="0" hangingPunct="1">
                  <a:buFontTx/>
                  <a:buChar char="-"/>
                </a:pPr>
                <a:r>
                  <a:rPr lang="he-IL" dirty="0"/>
                  <a:t>והרבה מהעבודות בסופו של דבר הניחו חיישנים באזורים בהם הריכוזים הממוצעים הגבוהים ביותר. </a:t>
                </a:r>
              </a:p>
              <a:p>
                <a:pPr marL="171450" indent="-171450" algn="r" defTabSz="914400" rtl="1" eaLnBrk="1" latinLnBrk="0" hangingPunct="1">
                  <a:buFontTx/>
                  <a:buChar char="-"/>
                </a:pPr>
                <a:endParaRPr lang="he-IL" dirty="0"/>
              </a:p>
              <a:p>
                <a:pPr marL="0" algn="r" defTabSz="914400" rtl="1" eaLnBrk="1" latinLnBrk="0" hangingPunct="1"/>
                <a:r>
                  <a:rPr lang="he-IL" dirty="0"/>
                  <a:t>פרט לכך, הרבה מאוד עבודות הגיעו מרקע של חוקרים ממדעי המחשב, כך שהעבודות מתמקדות ביעילות ובהורדת זמני חישוב ופחות בהבנה של תהליכים ותופעות של זיהום אוויר או ביישומיות. </a:t>
                </a:r>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32</a:t>
            </a:fld>
            <a:endParaRPr lang="en-US"/>
          </a:p>
        </p:txBody>
      </p:sp>
    </p:spTree>
    <p:extLst>
      <p:ext uri="{BB962C8B-B14F-4D97-AF65-F5344CB8AC3E}">
        <p14:creationId xmlns:p14="http://schemas.microsoft.com/office/powerpoint/2010/main" val="177078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a:p>
            <a:pPr marL="0" algn="r" defTabSz="914400" rtl="1" eaLnBrk="1" latinLnBrk="0" hangingPunct="1"/>
            <a:r>
              <a:rPr lang="he-IL" dirty="0"/>
              <a:t>לאור הבעיות האלו שהזכרתי – אנחנו יכולים להעלות את ההשערה שניתן להתגבר עליהן, לפחות באופן חלקי, על ידי פריסה של רשת חיישנים אלחוטית </a:t>
            </a:r>
            <a:r>
              <a:rPr lang="en-US" dirty="0"/>
              <a:t>WDESN</a:t>
            </a:r>
            <a:r>
              <a:rPr lang="he-IL" dirty="0"/>
              <a:t>, </a:t>
            </a:r>
          </a:p>
          <a:p>
            <a:pPr marL="0" algn="r" defTabSz="914400" rtl="1" eaLnBrk="1" latinLnBrk="0" hangingPunct="1"/>
            <a:r>
              <a:rPr lang="he-IL" dirty="0"/>
              <a:t>שמורכבת מחיישנים זולים יחסית, פשוטים יותר לתפעול, וקלים יותר לניוד. </a:t>
            </a:r>
          </a:p>
          <a:p>
            <a:pPr marL="0" algn="r" defTabSz="914400" rtl="1" eaLnBrk="1" latinLnBrk="0" hangingPunct="1"/>
            <a:endParaRPr lang="he-IL" dirty="0"/>
          </a:p>
          <a:p>
            <a:pPr marL="0" algn="r" defTabSz="914400" rtl="1" eaLnBrk="1" latinLnBrk="0" hangingPunct="1"/>
            <a:r>
              <a:rPr lang="he-IL" dirty="0"/>
              <a:t>עם זאת, שימוש ברשת חיישנים כזאת מציג בפנינו בעיה חדשה – והיא הצבת החיישנים ופריסת הרשת בצורה הטובה ביותר. </a:t>
            </a:r>
          </a:p>
          <a:p>
            <a:pPr marL="0" algn="r" defTabSz="914400" rtl="1" eaLnBrk="1" latinLnBrk="0" hangingPunct="1"/>
            <a:r>
              <a:rPr lang="he-IL" dirty="0"/>
              <a:t>כשמשאבים הם בלתי מוגבלים – תקציב וכוח אדם – אין לנו בעיה, אפשר לייצג יופי את שדה הזיהום ולמצוא את מקורות הפליטה. </a:t>
            </a:r>
          </a:p>
          <a:p>
            <a:pPr marL="0" algn="r" defTabSz="914400" rtl="1" eaLnBrk="1" latinLnBrk="0" hangingPunct="1"/>
            <a:r>
              <a:rPr lang="he-IL" dirty="0"/>
              <a:t>אבל... תמיד קיימות מגבלות כלשהן - כלכליות או פיזיות ולכן צריך לעשות את זה בחוכמה. </a:t>
            </a:r>
          </a:p>
          <a:p>
            <a:pPr marL="0" algn="r" defTabSz="914400" rtl="1" eaLnBrk="1" latinLnBrk="0" hangingPunct="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WDESN - רשת אלחוטית פזורה של חיישנים סביבתיים. </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4C19DB6A-656C-944F-A024-0E1A7C45D2CF}" type="slidenum">
              <a:rPr lang="en-US" smtClean="0"/>
              <a:t>3</a:t>
            </a:fld>
            <a:endParaRPr lang="en-US"/>
          </a:p>
        </p:txBody>
      </p:sp>
    </p:spTree>
    <p:extLst>
      <p:ext uri="{BB962C8B-B14F-4D97-AF65-F5344CB8AC3E}">
        <p14:creationId xmlns:p14="http://schemas.microsoft.com/office/powerpoint/2010/main" val="1588835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אז הבעיה הבסיסית של פריסת חיישנים בצורה אופטימלית בעצם מנסה למקסם את שימושיות הרשת </a:t>
                </a:r>
                <a:r>
                  <a:rPr lang="he-IL" sz="1200" dirty="0" err="1">
                    <a:solidFill>
                      <a:srgbClr val="000000"/>
                    </a:solidFill>
                    <a:latin typeface="DaunPenh" pitchFamily="2" charset="0"/>
                    <a:cs typeface="DaunPenh" pitchFamily="2" charset="0"/>
                  </a:rPr>
                  <a:t>ולמנמם</a:t>
                </a:r>
                <a:r>
                  <a:rPr lang="he-IL" sz="1200" dirty="0">
                    <a:solidFill>
                      <a:srgbClr val="000000"/>
                    </a:solidFill>
                    <a:latin typeface="DaunPenh" pitchFamily="2" charset="0"/>
                    <a:cs typeface="DaunPenh" pitchFamily="2" charset="0"/>
                  </a:rPr>
                  <a:t> את העלות שלה,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והבעיה הזאת שקולה לבעיית </a:t>
                </a:r>
                <a:r>
                  <a:rPr lang="he-IL" sz="1200" dirty="0" err="1">
                    <a:solidFill>
                      <a:srgbClr val="000000"/>
                    </a:solidFill>
                    <a:latin typeface="DaunPenh" pitchFamily="2" charset="0"/>
                    <a:cs typeface="DaunPenh" pitchFamily="2" charset="0"/>
                  </a:rPr>
                  <a:t>הזירו</a:t>
                </a:r>
                <a:r>
                  <a:rPr lang="he-IL" sz="1200" dirty="0">
                    <a:solidFill>
                      <a:srgbClr val="000000"/>
                    </a:solidFill>
                    <a:latin typeface="DaunPenh" pitchFamily="2" charset="0"/>
                    <a:cs typeface="DaunPenh" pitchFamily="2" charset="0"/>
                  </a:rPr>
                  <a:t>-וואן נפסק </a:t>
                </a:r>
                <a:r>
                  <a:rPr lang="he-IL" sz="1200" dirty="0" err="1">
                    <a:solidFill>
                      <a:srgbClr val="000000"/>
                    </a:solidFill>
                    <a:latin typeface="DaunPenh" pitchFamily="2" charset="0"/>
                    <a:cs typeface="DaunPenh" pitchFamily="2" charset="0"/>
                  </a:rPr>
                  <a:t>פרובלום</a:t>
                </a:r>
                <a:r>
                  <a:rPr lang="he-IL" sz="1200" dirty="0">
                    <a:solidFill>
                      <a:srgbClr val="000000"/>
                    </a:solidFill>
                    <a:latin typeface="DaunPenh" pitchFamily="2" charset="0"/>
                    <a:cs typeface="DaunPenh" pitchFamily="2" charset="0"/>
                  </a:rPr>
                  <a:t> (או בעיית תיק הגב). הבעיה אומרת – בהינתן סט של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פריטים, כל פריט עם ערך מסוים ועלות מסוימת, איך אנחנו בוחרים תת קבוצה מהפריטים האלו כך שאנחנו ממקסמים את הערך של הדברים שלקחנו אבל שהעלות לא תעלה על התקציב שלנו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פתרונות אפשריים יכולים להיות מיוצגים במערך בינארי באורך </a:t>
                </a:r>
                <a:r>
                  <a:rPr lang="en-US" sz="1200" dirty="0">
                    <a:solidFill>
                      <a:srgbClr val="000000"/>
                    </a:solidFill>
                    <a:latin typeface="DaunPenh" pitchFamily="2" charset="0"/>
                    <a:cs typeface="DaunPenh" pitchFamily="2" charset="0"/>
                  </a:rPr>
                  <a:t>n</a:t>
                </a:r>
                <a:r>
                  <a:rPr lang="he-IL" sz="1200" dirty="0">
                    <a:solidFill>
                      <a:srgbClr val="000000"/>
                    </a:solidFill>
                    <a:latin typeface="DaunPenh" pitchFamily="2" charset="0"/>
                    <a:cs typeface="DaunPenh" pitchFamily="2" charset="0"/>
                  </a:rPr>
                  <a:t> כך ש-1 אומר שהפריט נכנס לתיק או שהחיישן מוצב ו-0 אומר שלא. </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בזמן ריצה סביר,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 בטוח לא סביר.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solidFill>
                    <a:srgbClr val="000000"/>
                  </a:solidFill>
                  <a:latin typeface="DaunPenh" pitchFamily="2" charset="0"/>
                  <a:cs typeface="DaunPenh" pitchFamily="2" charset="0"/>
                </a:endParaRPr>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algn="r" defTabSz="914400" rtl="1" eaLnBrk="1" latinLnBrk="0" hangingPunct="1"/>
                <a:r>
                  <a:rPr lang="he-IL" dirty="0"/>
                  <a:t>אז איזה עבודות נעשו עד כה בתחום </a:t>
                </a:r>
                <a:r>
                  <a:rPr lang="en-US" dirty="0"/>
                  <a:t>?</a:t>
                </a:r>
                <a:endParaRPr lang="he-IL" dirty="0"/>
              </a:p>
              <a:p>
                <a:pPr marL="0" algn="r" defTabSz="914400" rtl="1" eaLnBrk="1" latinLnBrk="0" hangingPunct="1"/>
                <a:r>
                  <a:rPr lang="he-IL" dirty="0"/>
                  <a:t>לא מעט עבודות הגיעו מרקע של מדעי המחשב, או מעולם החיישנים בכלל, ללא ספציפיות לזיהום אוויר. </a:t>
                </a:r>
                <a:endParaRPr lang="en-US" dirty="0"/>
              </a:p>
              <a:p>
                <a:pPr marL="0" algn="r" defTabSz="914400" rtl="1" eaLnBrk="1" latinLnBrk="0" hangingPunct="1"/>
                <a:endParaRPr lang="en-US" dirty="0"/>
              </a:p>
              <a:p>
                <a:pPr marL="0" algn="r" defTabSz="914400" rtl="1" eaLnBrk="1" latinLnBrk="0" hangingPunct="1"/>
                <a:r>
                  <a:rPr lang="he-IL" dirty="0"/>
                  <a:t>מקריאה של מאמרים בתחום, אני חושבת שהיה ברור שיש קשר בין השיטה שיושמה לבין המטרה או השימוש של הרשת אותה רצו לפרוש.</a:t>
                </a:r>
              </a:p>
              <a:p>
                <a:pPr marL="0" algn="r" defTabSz="914400" rtl="1" eaLnBrk="1" latinLnBrk="0" hangingPunct="1"/>
                <a:r>
                  <a:rPr lang="he-IL" dirty="0"/>
                  <a:t>כלומר - </a:t>
                </a:r>
                <a:endParaRPr lang="en-US" dirty="0"/>
              </a:p>
              <a:p>
                <a:pPr marL="0" algn="l" defTabSz="914400" rtl="0" eaLnBrk="1" latinLnBrk="0" hangingPunct="1"/>
                <a:endParaRPr lang="he-IL" dirty="0"/>
              </a:p>
              <a:p>
                <a:pPr marL="0" algn="l" defTabSz="914400" rtl="0" eaLnBrk="1" latinLnBrk="0" hangingPunct="1"/>
                <a:endParaRPr lang="he-IL" dirty="0"/>
              </a:p>
              <a:p>
                <a:pPr marL="0" algn="r" defTabSz="914400" rtl="1" eaLnBrk="1" latinLnBrk="0" hangingPunct="1"/>
                <a:r>
                  <a:rPr lang="he-IL" dirty="0"/>
                  <a:t>להוסיף כאן את </a:t>
                </a:r>
                <a:r>
                  <a:rPr lang="he-IL" dirty="0" err="1"/>
                  <a:t>הנאפסק</a:t>
                </a:r>
                <a:r>
                  <a:rPr lang="he-IL" dirty="0"/>
                  <a:t> </a:t>
                </a:r>
                <a:r>
                  <a:rPr lang="he-IL" dirty="0" err="1"/>
                  <a:t>פרובלם</a:t>
                </a:r>
                <a:r>
                  <a:rPr lang="he-IL" dirty="0"/>
                  <a:t>. בעיית תרמיל הגב. בגלל שזו בעיה שקולה, הרבה מהניסיונות הם מתחום מדעי המחשב </a:t>
                </a:r>
                <a:endParaRPr lang="en-US" dirty="0"/>
              </a:p>
              <a:p>
                <a:pPr marL="0" algn="r" defTabSz="914400" rtl="1" eaLnBrk="1" latinLnBrk="0" hangingPunct="1"/>
                <a:endParaRPr lang="en-US" dirty="0"/>
              </a:p>
              <a:p>
                <a:r>
                  <a:rPr lang="en-US" sz="1200" kern="1200" dirty="0">
                    <a:solidFill>
                      <a:schemeClr val="tx1"/>
                    </a:solidFill>
                    <a:effectLst/>
                    <a:latin typeface="+mn-lt"/>
                    <a:ea typeface="+mn-ea"/>
                    <a:cs typeface="+mn-cs"/>
                  </a:rPr>
                  <a:t>As the basic problem of sensors’ optimal deployment aims at maximizing the utility of the network, while minimizing its cost, the problem is equivalent to the “0-1 knapsack” problem [29], [40], where a subset of items out of n items, possessing each some value </a:t>
                </a:r>
                <a:r>
                  <a:rPr lang="en-US" sz="1200" i="0" kern="1200">
                    <a:solidFill>
                      <a:schemeClr val="tx1"/>
                    </a:solidFill>
                    <a:effectLst/>
                    <a:latin typeface="+mn-lt"/>
                    <a:ea typeface="+mn-ea"/>
                    <a:cs typeface="+mn-cs"/>
                  </a:rPr>
                  <a:t>𝑣_𝑖</a:t>
                </a:r>
                <a:r>
                  <a:rPr lang="en-US" sz="1200" kern="1200" dirty="0">
                    <a:solidFill>
                      <a:schemeClr val="tx1"/>
                    </a:solidFill>
                    <a:effectLst/>
                    <a:latin typeface="+mn-lt"/>
                    <a:ea typeface="+mn-ea"/>
                    <a:cs typeface="+mn-cs"/>
                  </a:rPr>
                  <a:t> and some cost </a:t>
                </a:r>
                <a:r>
                  <a:rPr lang="en-US" sz="1200" i="0" kern="1200">
                    <a:solidFill>
                      <a:schemeClr val="tx1"/>
                    </a:solidFill>
                    <a:effectLst/>
                    <a:latin typeface="+mn-lt"/>
                    <a:ea typeface="+mn-ea"/>
                    <a:cs typeface="+mn-cs"/>
                  </a:rPr>
                  <a:t>𝑐_𝑖</a:t>
                </a:r>
                <a:r>
                  <a:rPr lang="en-US" sz="1200" kern="1200" dirty="0">
                    <a:solidFill>
                      <a:schemeClr val="tx1"/>
                    </a:solidFill>
                    <a:effectLst/>
                    <a:latin typeface="+mn-lt"/>
                    <a:ea typeface="+mn-ea"/>
                    <a:cs typeface="+mn-cs"/>
                  </a:rPr>
                  <a:t>, are selected so values’ sum is maximized, while the summed cost is kept within some capacity </a:t>
                </a:r>
                <a:r>
                  <a:rPr lang="en-US" sz="1200" i="0" kern="1200">
                    <a:solidFill>
                      <a:schemeClr val="tx1"/>
                    </a:solidFill>
                    <a:effectLst/>
                    <a:latin typeface="+mn-lt"/>
                    <a:ea typeface="+mn-ea"/>
                    <a:cs typeface="+mn-cs"/>
                  </a:rPr>
                  <a:t>𝑐_𝑚𝑎𝑥</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both problems, candidate solutions can be represented as binary strings of length n, where a 1 in a given position indicates that an item is included in the knapsack, or that a sensor is placed in that position, and a 0 indicated the item is omitted, or the sensor is not placed. The solution-space size is then 2</a:t>
                </a:r>
                <a:r>
                  <a:rPr lang="en-US" sz="1200" kern="1200" baseline="30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This basic problem is NP-hard [41], meaning that the time required to solve the problem, using any currently known algorithm, increases rapidly as the size of the problem grows. As a result, approximation algorithms, which focuses on finding good solutions (“global optimums”) instead of provably optimal solutions, are required beyond a certain size of problem. </a:t>
                </a:r>
              </a:p>
              <a:p>
                <a:r>
                  <a:rPr lang="en-US" sz="1200" kern="1200" dirty="0">
                    <a:solidFill>
                      <a:schemeClr val="tx1"/>
                    </a:solidFill>
                    <a:effectLst/>
                    <a:latin typeface="+mn-lt"/>
                    <a:ea typeface="+mn-ea"/>
                    <a:cs typeface="+mn-cs"/>
                  </a:rPr>
                  <a:t>Global optimization refers to the process of attempting to find the solution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out of a set of possible solutions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that has the optimal value for some fitness function f, such that </a:t>
                </a:r>
                <a:r>
                  <a:rPr lang="en-US" sz="1200" i="0" kern="1200">
                    <a:solidFill>
                      <a:schemeClr val="tx1"/>
                    </a:solidFill>
                    <a:effectLst/>
                    <a:latin typeface="+mn-lt"/>
                    <a:ea typeface="+mn-ea"/>
                    <a:cs typeface="+mn-cs"/>
                  </a:rPr>
                  <a:t>𝑥≠𝑥^∗→𝑓(𝑥^∗ )≥𝑓(𝑥)  </a:t>
                </a:r>
                <a:r>
                  <a:rPr lang="en-US" sz="1200" kern="1200" dirty="0">
                    <a:solidFill>
                      <a:schemeClr val="tx1"/>
                    </a:solidFill>
                    <a:effectLst/>
                    <a:latin typeface="+mn-lt"/>
                    <a:ea typeface="+mn-ea"/>
                    <a:cs typeface="+mn-cs"/>
                  </a:rPr>
                  <a:t>[42]. Two main categories of methods to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exist; the first are deterministic methods, which find </a:t>
                </a:r>
                <a:r>
                  <a:rPr lang="en-US" sz="1200" i="0" kern="1200">
                    <a:solidFill>
                      <a:schemeClr val="tx1"/>
                    </a:solidFill>
                    <a:effectLst/>
                    <a:latin typeface="+mn-lt"/>
                    <a:ea typeface="+mn-ea"/>
                    <a:cs typeface="+mn-cs"/>
                  </a:rPr>
                  <a:t>𝑥^∗</a:t>
                </a:r>
                <a:r>
                  <a:rPr lang="en-US" sz="1200" kern="1200" dirty="0">
                    <a:solidFill>
                      <a:schemeClr val="tx1"/>
                    </a:solidFill>
                    <a:effectLst/>
                    <a:latin typeface="+mn-lt"/>
                    <a:ea typeface="+mn-ea"/>
                    <a:cs typeface="+mn-cs"/>
                  </a:rPr>
                  <a:t> by an exhaustive search over the set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Stochastic methods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involve random elements that try to reduce the computational burden of pure random search. ﻿At the outset, a random sample of points in the set {</a:t>
                </a:r>
                <a:r>
                  <a:rPr lang="en-US" sz="1200" i="0" kern="1200">
                    <a:solidFill>
                      <a:schemeClr val="tx1"/>
                    </a:solidFill>
                    <a:effectLst/>
                    <a:latin typeface="+mn-lt"/>
                    <a:ea typeface="+mn-ea"/>
                    <a:cs typeface="+mn-cs"/>
                  </a:rPr>
                  <a:t>𝑋}</a:t>
                </a:r>
                <a:r>
                  <a:rPr lang="en-US" dirty="0">
                    <a:effectLst/>
                  </a:rPr>
                  <a:t> </a:t>
                </a:r>
                <a:r>
                  <a:rPr lang="en-US" sz="1200" kern="1200" dirty="0">
                    <a:solidFill>
                      <a:schemeClr val="tx1"/>
                    </a:solidFill>
                    <a:effectLst/>
                    <a:latin typeface="+mn-lt"/>
                    <a:ea typeface="+mn-ea"/>
                    <a:cs typeface="+mn-cs"/>
                  </a:rPr>
                  <a:t>is picked. Then, each method manipulates the sample points using different heuristics,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sets of rules for deciding which potential solution out of {</a:t>
                </a:r>
                <a:r>
                  <a:rPr lang="en-US" sz="1200" i="0" kern="1200">
                    <a:solidFill>
                      <a:schemeClr val="tx1"/>
                    </a:solidFill>
                    <a:effectLst/>
                    <a:latin typeface="Cambria Math" panose="02040503050406030204" pitchFamily="18" charset="0"/>
                    <a:ea typeface="+mn-ea"/>
                    <a:cs typeface="+mn-cs"/>
                  </a:rPr>
                  <a:t>𝑋}"should next be generated and tested</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[43].</a:t>
                </a:r>
                <a:r>
                  <a:rPr lang="en-US" sz="1200" b="1"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Local search algorithms (often referred to as hill climbers), work by taking a starting solution x, and then searching</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set {</a:t>
                </a:r>
                <a:r>
                  <a:rPr lang="en-US" sz="1200" i="0" kern="1200">
                    <a:solidFill>
                      <a:schemeClr val="tx1"/>
                    </a:solidFill>
                    <a:effectLst/>
                    <a:latin typeface="Cambria Math" panose="02040503050406030204" pitchFamily="18" charset="0"/>
                    <a:ea typeface="+mn-ea"/>
                    <a:cs typeface="+mn-cs"/>
                  </a:rPr>
                  <a:t>𝑋}</a:t>
                </a:r>
                <a:r>
                  <a:rPr lang="en-US" dirty="0">
                    <a:effectLst/>
                  </a:rPr>
                  <a:t> </a:t>
                </a:r>
                <a:endParaRPr lang="en-US" dirty="0"/>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33</a:t>
            </a:fld>
            <a:endParaRPr lang="en-US"/>
          </a:p>
        </p:txBody>
      </p:sp>
    </p:spTree>
    <p:extLst>
      <p:ext uri="{BB962C8B-B14F-4D97-AF65-F5344CB8AC3E}">
        <p14:creationId xmlns:p14="http://schemas.microsoft.com/office/powerpoint/2010/main" val="300178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הפרמטרים המטאורולוגיים הרלוונטיים למודל דיספרסיה כי הם ישפיעו על פיזור המזהמים הם מהירות הרוח, כיוון הרוח והיציבות האטמוספירית.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-למשל - מהירות רוח גבוהה יותר – תיצור דילול של פלומת הזיהום. </a:t>
            </a:r>
          </a:p>
          <a:p>
            <a:pPr marL="0" algn="r" defTabSz="914400" rtl="1" eaLnBrk="1" latinLnBrk="0" hangingPunct="1"/>
            <a:r>
              <a:rPr lang="he-IL" dirty="0"/>
              <a:t>-היציבות האטמוספירית נקבעת לפי פרופיל הטמפרטורה האנכי ומשתנה במהלך היום. השינויים ביציבות משפיעים על ריכוזי המזהם.</a:t>
            </a:r>
          </a:p>
          <a:p>
            <a:pPr marL="0" algn="r" defTabSz="914400" rtl="1" eaLnBrk="1" latinLnBrk="0" hangingPunct="1"/>
            <a:r>
              <a:rPr lang="he-IL" dirty="0"/>
              <a:t>למשל במצב של </a:t>
            </a:r>
            <a:r>
              <a:rPr lang="he-IL" dirty="0" err="1"/>
              <a:t>אינברסיה</a:t>
            </a:r>
            <a:r>
              <a:rPr lang="he-IL" dirty="0"/>
              <a:t> (מצב של יציבות) – אם כל השכבה </a:t>
            </a:r>
            <a:r>
              <a:rPr lang="he-IL" dirty="0" err="1"/>
              <a:t>באינברסיה</a:t>
            </a:r>
            <a:r>
              <a:rPr lang="he-IL" dirty="0"/>
              <a:t> אולי זה לא נורא כל כך, המזהמים מתפשטים בצורה </a:t>
            </a:r>
            <a:r>
              <a:rPr lang="he-IL" dirty="0" err="1"/>
              <a:t>הוריזנטלית</a:t>
            </a:r>
            <a:r>
              <a:rPr lang="he-IL" dirty="0"/>
              <a:t>. אבל אם יש שכבת </a:t>
            </a:r>
            <a:r>
              <a:rPr lang="he-IL" dirty="0" err="1"/>
              <a:t>אינברסיה</a:t>
            </a:r>
            <a:r>
              <a:rPr lang="he-IL" dirty="0"/>
              <a:t> מעל מפל טמפרטורה רגיל, נוכל לקבל ערבוב משמעותי של מזהמים וריכוזים גבוהים בקרקע. </a:t>
            </a:r>
          </a:p>
          <a:p>
            <a:pPr marL="0" algn="r" defTabSz="914400" rtl="1" eaLnBrk="1" latinLnBrk="0" hangingPunct="1"/>
            <a:r>
              <a:rPr lang="he-IL" dirty="0"/>
              <a:t>-אז בגדול נוהגים לחלק מצבים אטמוספיריים למצב יציב, לא יציב </a:t>
            </a:r>
            <a:r>
              <a:rPr lang="he-IL" dirty="0" err="1"/>
              <a:t>ונייטרלי</a:t>
            </a:r>
            <a:r>
              <a:rPr lang="he-IL" dirty="0"/>
              <a:t> וסקלת מצבי היציבות המקובלת של </a:t>
            </a:r>
            <a:r>
              <a:rPr lang="en-US" dirty="0" err="1"/>
              <a:t>Pasquill</a:t>
            </a:r>
            <a:r>
              <a:rPr lang="en-US" dirty="0"/>
              <a:t> </a:t>
            </a:r>
            <a:r>
              <a:rPr lang="en-US" dirty="0" err="1"/>
              <a:t>gifford</a:t>
            </a:r>
            <a:r>
              <a:rPr lang="he-IL" dirty="0"/>
              <a:t> מחלקת ל-6 מצבי יציבות אטמוספירית</a:t>
            </a:r>
            <a:r>
              <a:rPr lang="en-US" dirty="0"/>
              <a:t> A </a:t>
            </a:r>
            <a:r>
              <a:rPr lang="he-IL" dirty="0"/>
              <a:t> עד </a:t>
            </a:r>
            <a:r>
              <a:rPr lang="he-IL" dirty="0" err="1"/>
              <a:t>F</a:t>
            </a:r>
            <a:r>
              <a:rPr lang="he-IL" dirty="0"/>
              <a:t> – מהכי פחות יציב ליציב ביותר. את </a:t>
            </a:r>
            <a:r>
              <a:rPr lang="he-IL" dirty="0" err="1"/>
              <a:t>הסיגמות</a:t>
            </a:r>
            <a:r>
              <a:rPr lang="he-IL" dirty="0"/>
              <a:t> שהגדרנו קודם שמייצגות את מידת התרחבות פלומת הזיהום ניתן לתאר על ידי קשר חזקה עם כיוון ההתקדמות </a:t>
            </a:r>
            <a:r>
              <a:rPr lang="en-US" dirty="0"/>
              <a:t>X</a:t>
            </a:r>
            <a:r>
              <a:rPr lang="he-IL" dirty="0"/>
              <a:t>, </a:t>
            </a:r>
            <a:r>
              <a:rPr lang="he-IL" sz="1200" dirty="0">
                <a:latin typeface="DaunPenh" pitchFamily="2" charset="0"/>
                <a:cs typeface="DaunPenh" pitchFamily="2" charset="0"/>
              </a:rPr>
              <a:t>כאשר את הפרמטרים </a:t>
            </a:r>
            <a:r>
              <a:rPr lang="en-US" sz="1200" dirty="0">
                <a:latin typeface="DaunPenh" pitchFamily="2" charset="0"/>
                <a:cs typeface="DaunPenh" pitchFamily="2" charset="0"/>
              </a:rPr>
              <a:t>a b c d </a:t>
            </a:r>
            <a:r>
              <a:rPr lang="he-IL" sz="1200" dirty="0">
                <a:latin typeface="DaunPenh" pitchFamily="2" charset="0"/>
                <a:cs typeface="DaunPenh" pitchFamily="2" charset="0"/>
              </a:rPr>
              <a:t> ו-</a:t>
            </a:r>
            <a:r>
              <a:rPr lang="en-US" sz="1200" dirty="0">
                <a:latin typeface="DaunPenh" pitchFamily="2" charset="0"/>
                <a:cs typeface="DaunPenh" pitchFamily="2" charset="0"/>
              </a:rPr>
              <a:t>f</a:t>
            </a:r>
            <a:r>
              <a:rPr lang="he-IL" sz="1200" dirty="0">
                <a:latin typeface="DaunPenh" pitchFamily="2" charset="0"/>
                <a:cs typeface="DaunPenh" pitchFamily="2" charset="0"/>
              </a:rPr>
              <a:t> העריכו בעבר בניסויים בתנאי יציבות אטמוספירית שונים והסיקו ערכים אמפיריים מתאימים. </a:t>
            </a:r>
          </a:p>
          <a:p>
            <a:pPr marL="0" algn="r" defTabSz="914400" rtl="1" eaLnBrk="1" latinLnBrk="0" hangingPunct="1"/>
            <a:endParaRPr lang="he-IL" sz="1200" dirty="0">
              <a:latin typeface="DaunPenh" pitchFamily="2" charset="0"/>
              <a:cs typeface="DaunPenh" pitchFamily="2" charset="0"/>
            </a:endParaRPr>
          </a:p>
          <a:p>
            <a:pPr marL="0" algn="r" defTabSz="914400" rtl="1" eaLnBrk="1" latinLnBrk="0" hangingPunct="1"/>
            <a:r>
              <a:rPr lang="he-IL" sz="1200" dirty="0">
                <a:latin typeface="DaunPenh" pitchFamily="2" charset="0"/>
                <a:cs typeface="DaunPenh" pitchFamily="2" charset="0"/>
              </a:rPr>
              <a:t>במצב ניטרלי </a:t>
            </a:r>
            <a:r>
              <a:rPr lang="he-IL" sz="1200" dirty="0" err="1">
                <a:latin typeface="DaunPenh" pitchFamily="2" charset="0"/>
                <a:cs typeface="DaunPenh" pitchFamily="2" charset="0"/>
              </a:rPr>
              <a:t>הטמפ</a:t>
            </a:r>
            <a:r>
              <a:rPr lang="he-IL" sz="1200" dirty="0">
                <a:latin typeface="DaunPenh" pitchFamily="2" charset="0"/>
                <a:cs typeface="DaunPenh" pitchFamily="2" charset="0"/>
              </a:rPr>
              <a:t> יורדת בערך כמו 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a:t>
            </a:r>
          </a:p>
          <a:p>
            <a:pPr marL="0" algn="r" defTabSz="914400" rtl="1" eaLnBrk="1" latinLnBrk="0" hangingPunct="1"/>
            <a:r>
              <a:rPr lang="he-IL" sz="1200" dirty="0">
                <a:latin typeface="DaunPenh" pitchFamily="2" charset="0"/>
                <a:cs typeface="DaunPenh" pitchFamily="2" charset="0"/>
              </a:rPr>
              <a:t>בלילה יציב בדרך כלל בגלל קירור קרינתי.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יבש = בערך 9.8 מעלות לקילומטר. אין החלפת חום עם הסביבה כי מוליכות חום של אוויר נמוכה. </a:t>
            </a:r>
          </a:p>
          <a:p>
            <a:pPr marL="0" algn="r" defTabSz="914400" rtl="1" eaLnBrk="1" latinLnBrk="0" hangingPunct="1"/>
            <a:r>
              <a:rPr lang="he-IL" sz="1200" dirty="0">
                <a:latin typeface="DaunPenh" pitchFamily="2" charset="0"/>
                <a:cs typeface="DaunPenh" pitchFamily="2" charset="0"/>
              </a:rPr>
              <a:t>מפל </a:t>
            </a:r>
            <a:r>
              <a:rPr lang="he-IL" sz="1200" dirty="0" err="1">
                <a:latin typeface="DaunPenh" pitchFamily="2" charset="0"/>
                <a:cs typeface="DaunPenh" pitchFamily="2" charset="0"/>
              </a:rPr>
              <a:t>אדיאבטי</a:t>
            </a:r>
            <a:r>
              <a:rPr lang="he-IL" sz="1200" dirty="0">
                <a:latin typeface="DaunPenh" pitchFamily="2" charset="0"/>
                <a:cs typeface="DaunPenh" pitchFamily="2" charset="0"/>
              </a:rPr>
              <a:t> לח = משתנה עם הטמפרטורה. אופייני – 5 מעלות לקילומטר. כשמים מתעבים משתחרר חום כמוס ולכן קצב הירידה יורד. </a:t>
            </a:r>
          </a:p>
          <a:p>
            <a:pPr marL="0" algn="r" defTabSz="914400" rtl="1" eaLnBrk="1" latinLnBrk="0" hangingPunct="1"/>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34</a:t>
            </a:fld>
            <a:endParaRPr lang="en-US"/>
          </a:p>
        </p:txBody>
      </p:sp>
    </p:spTree>
    <p:extLst>
      <p:ext uri="{BB962C8B-B14F-4D97-AF65-F5344CB8AC3E}">
        <p14:creationId xmlns:p14="http://schemas.microsoft.com/office/powerpoint/2010/main" val="210328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Proove</a:t>
            </a:r>
            <a:r>
              <a:rPr lang="en-US" dirty="0"/>
              <a:t> its not sorted</a:t>
            </a:r>
          </a:p>
        </p:txBody>
      </p:sp>
      <p:sp>
        <p:nvSpPr>
          <p:cNvPr id="4" name="Slide Number Placeholder 3"/>
          <p:cNvSpPr>
            <a:spLocks noGrp="1"/>
          </p:cNvSpPr>
          <p:nvPr>
            <p:ph type="sldNum" sz="quarter" idx="5"/>
          </p:nvPr>
        </p:nvSpPr>
        <p:spPr/>
        <p:txBody>
          <a:bodyPr/>
          <a:lstStyle/>
          <a:p>
            <a:fld id="{4C19DB6A-656C-944F-A024-0E1A7C45D2CF}" type="slidenum">
              <a:rPr lang="en-US" smtClean="0"/>
              <a:t>35</a:t>
            </a:fld>
            <a:endParaRPr lang="en-US"/>
          </a:p>
        </p:txBody>
      </p:sp>
    </p:spTree>
    <p:extLst>
      <p:ext uri="{BB962C8B-B14F-4D97-AF65-F5344CB8AC3E}">
        <p14:creationId xmlns:p14="http://schemas.microsoft.com/office/powerpoint/2010/main" val="377051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latin typeface="DaunPenh" pitchFamily="2" charset="0"/>
                <a:cs typeface="DaunPenh" pitchFamily="2" charset="0"/>
              </a:rPr>
              <a:t>אני רוצה לתת רקע כללי על כל אחד מהדברים האלו לפני ניסוח הבעיה וההסבר של איך כל החלקים מתחברים. </a:t>
            </a:r>
          </a:p>
          <a:p>
            <a:pPr algn="r" rtl="1"/>
            <a:endParaRPr lang="he-IL" sz="1200" dirty="0">
              <a:latin typeface="DaunPenh" pitchFamily="2" charset="0"/>
              <a:cs typeface="DaunPenh" pitchFamily="2" charset="0"/>
            </a:endParaRPr>
          </a:p>
          <a:p>
            <a:pPr algn="r" rtl="1"/>
            <a:endParaRPr lang="en-US" sz="1200" dirty="0">
              <a:latin typeface="DaunPenh" pitchFamily="2" charset="0"/>
              <a:cs typeface="DaunPenh" pitchFamily="2" charset="0"/>
            </a:endParaRPr>
          </a:p>
          <a:p>
            <a:pPr algn="r" rtl="1"/>
            <a:r>
              <a:rPr lang="he-IL" sz="1200" dirty="0">
                <a:latin typeface="DaunPenh" pitchFamily="2" charset="0"/>
                <a:cs typeface="DaunPenh" pitchFamily="2" charset="0"/>
              </a:rPr>
              <a:t>אני ארחיב מעט על שלושת הדברים האלו והקשר שלהם לעבודה הזאת. בעצם הייחודיות בעבודה היא השילוב של כל השיטות הנ"ל. </a:t>
            </a:r>
          </a:p>
          <a:p>
            <a:pPr marL="171450" indent="-171450" algn="r" rtl="1">
              <a:buFontTx/>
              <a:buChar char="-"/>
            </a:pPr>
            <a:r>
              <a:rPr lang="he-IL" sz="1200" dirty="0">
                <a:latin typeface="DaunPenh" pitchFamily="2" charset="0"/>
                <a:cs typeface="DaunPenh" pitchFamily="2" charset="0"/>
              </a:rPr>
              <a:t>מודל ההסעה והדיספרסיה שהשתמשנו בינתיים</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DaunPenh" pitchFamily="2" charset="0"/>
                <a:cs typeface="DaunPenh" pitchFamily="2" charset="0"/>
              </a:rPr>
              <a:t>הפרמטרים המטאורולוגיים הרלוונטיים</a:t>
            </a:r>
          </a:p>
          <a:p>
            <a:pPr marL="171450" indent="-171450" algn="r" rtl="1">
              <a:buFontTx/>
              <a:buChar char="-"/>
            </a:pPr>
            <a:r>
              <a:rPr lang="he-IL" sz="1200" dirty="0">
                <a:latin typeface="DaunPenh" pitchFamily="2" charset="0"/>
                <a:cs typeface="DaunPenh" pitchFamily="2" charset="0"/>
              </a:rPr>
              <a:t>וקצת על אופטימיזציה מרובת מטרות, אלגוריתמים אבולוציוניים וכלי האופטימיזציה שאנחנו עובדים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כרגע</a:t>
            </a:r>
          </a:p>
          <a:p>
            <a:pPr algn="r" rtl="1"/>
            <a:endParaRPr lang="he-IL" sz="1200" dirty="0">
              <a:latin typeface="DaunPenh" pitchFamily="2" charset="0"/>
              <a:cs typeface="DaunPenh" pitchFamily="2" charset="0"/>
            </a:endParaRP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36</a:t>
            </a:fld>
            <a:endParaRPr lang="en-US"/>
          </a:p>
        </p:txBody>
      </p:sp>
    </p:spTree>
    <p:extLst>
      <p:ext uri="{BB962C8B-B14F-4D97-AF65-F5344CB8AC3E}">
        <p14:creationId xmlns:p14="http://schemas.microsoft.com/office/powerpoint/2010/main" val="251655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וממוטציות – הצאצאים / פתרונות חדשים שביניהם גם הטובים ביותר שורדים. התהליך מסתיים כאשר כל סט הפתרונות עם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37</a:t>
            </a:fld>
            <a:endParaRPr lang="en-US"/>
          </a:p>
        </p:txBody>
      </p:sp>
    </p:spTree>
    <p:extLst>
      <p:ext uri="{BB962C8B-B14F-4D97-AF65-F5344CB8AC3E}">
        <p14:creationId xmlns:p14="http://schemas.microsoft.com/office/powerpoint/2010/main" val="231453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just" rtl="1">
                  <a:buNone/>
                </a:pPr>
                <a:r>
                  <a:rPr lang="he-IL" sz="1200" dirty="0">
                    <a:latin typeface="Cambria Math" panose="02040503050406030204" pitchFamily="18" charset="0"/>
                    <a:cs typeface="DaunPenh" pitchFamily="2" charset="0"/>
                  </a:rPr>
                  <a:t>אם ננסח את הבעיה – אפשר להגיד שאומגה זה מרחב העניין שלנו – למשל אזור תעשייה וסביבתו, שם נרצה להניח חיישנים. </a:t>
                </a:r>
              </a:p>
              <a:p>
                <a:pPr marL="0" indent="0" algn="just" rtl="1">
                  <a:buNone/>
                </a:pPr>
                <a:r>
                  <a:rPr lang="he-IL" sz="1200" dirty="0">
                    <a:latin typeface="Cambria Math" panose="02040503050406030204" pitchFamily="18" charset="0"/>
                    <a:cs typeface="DaunPenh" pitchFamily="2" charset="0"/>
                  </a:rPr>
                  <a:t>אס – סט של מקורות שאנחנו יודעים את מיקומם. פולטים מזהם כלשהו בקצב קיו. </a:t>
                </a:r>
              </a:p>
              <a:p>
                <a:pPr marL="0" indent="0" algn="just" rtl="1">
                  <a:buNone/>
                </a:pPr>
                <a:r>
                  <a:rPr lang="he-IL" sz="1200" dirty="0">
                    <a:latin typeface="Cambria Math" panose="02040503050406030204" pitchFamily="18" charset="0"/>
                    <a:cs typeface="DaunPenh" pitchFamily="2" charset="0"/>
                  </a:rPr>
                  <a:t>אר – סט של חיישנים. </a:t>
                </a:r>
              </a:p>
              <a:p>
                <a:pPr marL="0" indent="0" algn="just" rtl="1">
                  <a:buNone/>
                </a:pPr>
                <a:r>
                  <a:rPr lang="he-IL" sz="1200" dirty="0">
                    <a:latin typeface="Cambria Math" panose="02040503050406030204" pitchFamily="18" charset="0"/>
                    <a:cs typeface="DaunPenh" pitchFamily="2" charset="0"/>
                  </a:rPr>
                  <a:t>כל חיישן </a:t>
                </a:r>
                <a:r>
                  <a:rPr lang="en-US" sz="1200" dirty="0">
                    <a:latin typeface="Cambria Math" panose="02040503050406030204" pitchFamily="18" charset="0"/>
                    <a:cs typeface="DaunPenh" pitchFamily="2" charset="0"/>
                  </a:rPr>
                  <a:t>r</a:t>
                </a:r>
                <a:r>
                  <a:rPr lang="he-IL" sz="1200" dirty="0">
                    <a:latin typeface="Cambria Math" panose="02040503050406030204" pitchFamily="18" charset="0"/>
                    <a:cs typeface="DaunPenh" pitchFamily="2" charset="0"/>
                  </a:rPr>
                  <a:t> הממוקם בנקודה מסוימת מודד זיהום סי שהוא סכום הפליטות מכל המקורות כפול </a:t>
                </a:r>
                <a:r>
                  <a:rPr lang="he-IL" sz="1200" dirty="0" err="1">
                    <a:latin typeface="Cambria Math" panose="02040503050406030204" pitchFamily="18" charset="0"/>
                    <a:cs typeface="DaunPenh" pitchFamily="2" charset="0"/>
                  </a:rPr>
                  <a:t>פונקצית</a:t>
                </a:r>
                <a:r>
                  <a:rPr lang="he-IL" sz="1200" dirty="0">
                    <a:latin typeface="Cambria Math" panose="02040503050406030204" pitchFamily="18" charset="0"/>
                    <a:cs typeface="DaunPenh" pitchFamily="2" charset="0"/>
                  </a:rPr>
                  <a:t> המעבר שהיא מודל הדיספרסיה </a:t>
                </a:r>
                <a:r>
                  <a:rPr lang="he-IL" sz="1200" dirty="0" err="1">
                    <a:latin typeface="Cambria Math" panose="02040503050406030204" pitchFamily="18" charset="0"/>
                    <a:cs typeface="DaunPenh" pitchFamily="2" charset="0"/>
                  </a:rPr>
                  <a:t>הגאוסי</a:t>
                </a:r>
                <a:r>
                  <a:rPr lang="he-IL" sz="1200" dirty="0">
                    <a:latin typeface="Cambria Math" panose="02040503050406030204" pitchFamily="18" charset="0"/>
                    <a:cs typeface="DaunPenh" pitchFamily="2" charset="0"/>
                  </a:rPr>
                  <a:t> במקרה שלנו. </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The location of the sources </a:t>
                </a:r>
                <a:r>
                  <a:rPr lang="en-US" sz="1200" i="0">
                    <a:latin typeface="Cambria Math" panose="02040503050406030204" pitchFamily="18" charset="0"/>
                    <a:cs typeface="DaunPenh" pitchFamily="2" charset="0"/>
                  </a:rPr>
                  <a:t>〖{ω〗_s}</a:t>
                </a:r>
                <a:r>
                  <a:rPr lang="en-US" sz="1200" dirty="0">
                    <a:latin typeface="DaunPenh" pitchFamily="2" charset="0"/>
                    <a:cs typeface="DaunPenh" pitchFamily="2" charset="0"/>
                  </a:rPr>
                  <a:t> are known, these are the locations of the industrial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multiple sources scenario, each sensor readings are simply the sum of all sources’ contributions, which are the sources’ emissions multiplied by their corresponding transfer function, </a:t>
                </a:r>
                <a:r>
                  <a:rPr lang="en-US" sz="1200" i="0" kern="1200">
                    <a:solidFill>
                      <a:schemeClr val="tx1"/>
                    </a:solidFill>
                    <a:effectLst/>
                    <a:latin typeface="+mn-lt"/>
                    <a:ea typeface="+mn-ea"/>
                    <a:cs typeface="+mn-cs"/>
                  </a:rPr>
                  <a:t>𝑚_𝑠𝜔</a:t>
                </a:r>
                <a:r>
                  <a:rPr lang="en-US" sz="1200" kern="1200" dirty="0">
                    <a:solidFill>
                      <a:schemeClr val="tx1"/>
                    </a:solidFill>
                    <a:effectLst/>
                    <a:latin typeface="+mn-lt"/>
                    <a:ea typeface="+mn-ea"/>
                    <a:cs typeface="+mn-cs"/>
                  </a:rPr>
                  <a:t>, 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each source owns its unique parameters and location with respect to the sensors, the values of  </a:t>
                </a:r>
                <a:r>
                  <a:rPr lang="en-US" sz="1200" i="0" kern="1200">
                    <a:solidFill>
                      <a:schemeClr val="tx1"/>
                    </a:solidFill>
                    <a:effectLst/>
                    <a:latin typeface="+mn-lt"/>
                    <a:ea typeface="+mn-ea"/>
                    <a:cs typeface="+mn-cs"/>
                  </a:rPr>
                  <a:t>m_sr</a:t>
                </a:r>
                <a:r>
                  <a:rPr lang="en-US" sz="1200" kern="1200" dirty="0">
                    <a:solidFill>
                      <a:schemeClr val="tx1"/>
                    </a:solidFill>
                    <a:effectLst/>
                    <a:latin typeface="+mn-lt"/>
                    <a:ea typeface="+mn-ea"/>
                    <a:cs typeface="+mn-cs"/>
                  </a:rPr>
                  <a:t> for each source-sensor combination is determined by the dispersion model, such as the Gaussian plume model.</a:t>
                </a:r>
                <a:endParaRPr lang="he-IL" sz="1200" kern="1200" dirty="0">
                  <a:solidFill>
                    <a:schemeClr val="tx1"/>
                  </a:solidFill>
                  <a:effectLst/>
                  <a:latin typeface="+mn-lt"/>
                  <a:ea typeface="+mn-ea"/>
                  <a:cs typeface="+mn-cs"/>
                </a:endParaRPr>
              </a:p>
              <a:p>
                <a:pPr marL="0" algn="r" defTabSz="914400" rtl="1" eaLnBrk="1" latinLnBrk="0" hangingPunct="1"/>
                <a:endParaRPr lang="he-IL" dirty="0"/>
              </a:p>
              <a:p>
                <a:pPr marL="0" algn="r" defTabSz="914400" rtl="1" eaLnBrk="1" latinLnBrk="0" hangingPunct="1"/>
                <a:r>
                  <a:rPr lang="he-IL" dirty="0"/>
                  <a:t>כרגע אני אתייחס לניסוח הבעיה הראשונה </a:t>
                </a:r>
                <a:r>
                  <a:rPr lang="en-US" dirty="0"/>
                  <a:t>–</a:t>
                </a:r>
                <a:r>
                  <a:rPr lang="he-IL" dirty="0"/>
                  <a:t> שהיא הבעיה שהגדרתי עד כה. </a:t>
                </a:r>
              </a:p>
              <a:p>
                <a:pPr marL="0" algn="r" defTabSz="914400" rtl="1" eaLnBrk="1" latinLnBrk="0" hangingPunct="1"/>
                <a:endParaRPr lang="he-IL"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38</a:t>
            </a:fld>
            <a:endParaRPr lang="en-US"/>
          </a:p>
        </p:txBody>
      </p:sp>
    </p:spTree>
    <p:extLst>
      <p:ext uri="{BB962C8B-B14F-4D97-AF65-F5344CB8AC3E}">
        <p14:creationId xmlns:p14="http://schemas.microsoft.com/office/powerpoint/2010/main" val="3010249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39</a:t>
            </a:fld>
            <a:endParaRPr lang="en-US"/>
          </a:p>
        </p:txBody>
      </p:sp>
    </p:spTree>
    <p:extLst>
      <p:ext uri="{BB962C8B-B14F-4D97-AF65-F5344CB8AC3E}">
        <p14:creationId xmlns:p14="http://schemas.microsoft.com/office/powerpoint/2010/main" val="10245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אז אם נסכם את זה – נרצה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מספר החיישנים ולמקסם את הרגישות לשינויים במקורות. כאשר ניתן לבנות כל מיני פונקציות </a:t>
                </a:r>
                <a:r>
                  <a:rPr lang="he-IL" sz="1200" dirty="0" err="1">
                    <a:latin typeface="DaunPenh" pitchFamily="2" charset="0"/>
                    <a:cs typeface="DaunPenh" pitchFamily="2" charset="0"/>
                  </a:rPr>
                  <a:t>למיקסום</a:t>
                </a:r>
                <a:r>
                  <a:rPr lang="he-IL" sz="1200" dirty="0">
                    <a:latin typeface="DaunPenh" pitchFamily="2" charset="0"/>
                    <a:cs typeface="DaunPenh" pitchFamily="2" charset="0"/>
                  </a:rPr>
                  <a:t> ה-</a:t>
                </a:r>
                <a:r>
                  <a:rPr lang="en-US" sz="1200" dirty="0">
                    <a:latin typeface="DaunPenh" pitchFamily="2" charset="0"/>
                    <a:cs typeface="DaunPenh" pitchFamily="2" charset="0"/>
                  </a:rPr>
                  <a:t>PED</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במודל הבסיסי - אנחנו מריצים מודל דיספרסיה על כל קומבינציה של מצב מטאורולוגי ומקבלים פתרונות </a:t>
                </a:r>
                <a:r>
                  <a:rPr lang="he-IL" dirty="0" err="1"/>
                  <a:t>סטדי</a:t>
                </a:r>
                <a:r>
                  <a:rPr lang="he-IL" dirty="0"/>
                  <a:t> סטייט</a:t>
                </a:r>
                <a:r>
                  <a:rPr lang="en-US" dirty="0"/>
                  <a:t> </a:t>
                </a:r>
                <a:r>
                  <a:rPr lang="he-IL" dirty="0"/>
                  <a:t>לכל המרחב. נותנים משקל למפה לפי תדירות המצבים המטאורולוגים ובעצם מפיקים מפת </a:t>
                </a:r>
                <a:r>
                  <a:rPr lang="he-IL" dirty="0" err="1"/>
                  <a:t>סטדי</a:t>
                </a:r>
                <a:r>
                  <a:rPr lang="he-IL" dirty="0"/>
                  <a:t> סטייט ממוצעת</a:t>
                </a:r>
                <a:r>
                  <a:rPr lang="en-US" dirty="0"/>
                  <a:t> </a:t>
                </a:r>
                <a:r>
                  <a:rPr lang="he-IL" dirty="0"/>
                  <a:t>לכל אחד מהסטים של המקורות.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מתוך החישוב המקדים הזה מחשבים אחר כך את ה-</a:t>
                </a:r>
                <a:r>
                  <a:rPr lang="en-US" dirty="0"/>
                  <a:t>PED</a:t>
                </a:r>
                <a:r>
                  <a:rPr lang="he-IL" dirty="0"/>
                  <a:t> לפתרון שנבחן בזמן האופטימיזציה.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endParaRPr lang="he-I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 the number of sensors </a:t>
                </a:r>
                <a:r>
                  <a:rPr lang="en-US" sz="1200" i="0">
                    <a:latin typeface="Cambria Math" panose="02040503050406030204" pitchFamily="18" charset="0"/>
                    <a:cs typeface="DaunPenh" pitchFamily="2" charset="0"/>
                  </a:rPr>
                  <a:t>|𝑅|</a:t>
                </a:r>
                <a:r>
                  <a:rPr lang="en-US" sz="1200" dirty="0">
                    <a:latin typeface="DaunPenh" pitchFamily="2" charset="0"/>
                    <a:cs typeface="DaunPenh" pitchFamily="2" charset="0"/>
                  </a:rPr>
                  <a:t> increases, the PED values increases as well. Hence, maximizing the PED value conflicts with minimizing the number of sensors and the network’s cost. </a:t>
                </a:r>
                <a:endParaRPr lang="he-IL" sz="1200" kern="1200" dirty="0">
                  <a:solidFill>
                    <a:schemeClr val="tx1"/>
                  </a:solidFill>
                  <a:effectLst/>
                  <a:latin typeface="+mn-lt"/>
                  <a:ea typeface="+mn-ea"/>
                  <a:cs typeface="+mn-cs"/>
                </a:endParaRPr>
              </a:p>
              <a:p>
                <a:pPr marL="0" algn="l" defTabSz="914400" rtl="0" eaLnBrk="1" latinLnBrk="0" hangingPunct="1"/>
                <a:endParaRPr lang="he-IL" sz="1200" kern="1200" dirty="0">
                  <a:solidFill>
                    <a:schemeClr val="tx1"/>
                  </a:solidFill>
                  <a:effectLst/>
                  <a:latin typeface="+mn-lt"/>
                  <a:ea typeface="+mn-ea"/>
                  <a:cs typeface="+mn-cs"/>
                </a:endParaRPr>
              </a:p>
              <a:p>
                <a:pPr marL="0" algn="l" defTabSz="914400" rtl="0" eaLnBrk="1" latinLnBrk="0" hangingPunct="1"/>
                <a:r>
                  <a:rPr lang="en-US" sz="1200" kern="1200" dirty="0">
                    <a:solidFill>
                      <a:schemeClr val="tx1"/>
                    </a:solidFill>
                    <a:effectLst/>
                    <a:latin typeface="+mn-lt"/>
                    <a:ea typeface="+mn-ea"/>
                    <a:cs typeface="+mn-cs"/>
                  </a:rPr>
                  <a:t>Given that the deployment of a set of sensors is an expensive task due to sensors’ cost and maintenance, we may wish to minimize the number of sensors in use, and place them in a set of locations that together generate the highest PED value, which represents the best ability of those sensors to detect changes in industrial gas emissions. The first objective is then to minimize the number of sensors deployed</a:t>
                </a:r>
                <a:r>
                  <a:rPr lang="en-US" dirty="0">
                    <a:effectLst/>
                  </a:rPr>
                  <a:t> </a:t>
                </a:r>
              </a:p>
              <a:p>
                <a:pPr marL="0" algn="l" defTabSz="914400" rtl="0" eaLnBrk="1" latinLnBrk="0" hangingPunct="1"/>
                <a:endParaRPr lang="en-US" dirty="0">
                  <a:effectLst/>
                </a:endParaRPr>
              </a:p>
              <a:p>
                <a:r>
                  <a:rPr lang="en-US" sz="1200" dirty="0">
                    <a:latin typeface="DaunPenh" pitchFamily="2" charset="0"/>
                    <a:cs typeface="DaunPenh" pitchFamily="2" charset="0"/>
                  </a:rPr>
                  <a:t>The discrete frequencies of each possible meteorological combination of wind speed (WS), wind direction (WD) and </a:t>
                </a:r>
                <a:r>
                  <a:rPr lang="en-US" sz="1200" dirty="0" err="1">
                    <a:latin typeface="DaunPenh" pitchFamily="2" charset="0"/>
                    <a:cs typeface="DaunPenh" pitchFamily="2" charset="0"/>
                  </a:rPr>
                  <a:t>Pasquill</a:t>
                </a:r>
                <a:r>
                  <a:rPr lang="en-US" sz="1200" dirty="0">
                    <a:latin typeface="DaunPenh" pitchFamily="2" charset="0"/>
                    <a:cs typeface="DaunPenh" pitchFamily="2" charset="0"/>
                  </a:rPr>
                  <a:t>–Gifford atmospheric stability class (SC). Each combination (WS, WD, SC) is assumed to have a probability of </a:t>
                </a:r>
                <a:r>
                  <a:rPr lang="en-US" sz="1200" i="0">
                    <a:latin typeface="Cambria Math" panose="02040503050406030204" pitchFamily="18" charset="0"/>
                    <a:cs typeface="DaunPenh" pitchFamily="2" charset="0"/>
                  </a:rPr>
                  <a:t>𝑝</a:t>
                </a:r>
                <a:r>
                  <a:rPr lang="en-US" sz="1200" dirty="0">
                    <a:latin typeface="DaunPenh" pitchFamily="2" charset="0"/>
                    <a:cs typeface="DaunPenh" pitchFamily="2" charset="0"/>
                  </a:rPr>
                  <a:t> to occur, such that </a:t>
                </a:r>
                <a:r>
                  <a:rPr lang="en-US" sz="1200" i="0">
                    <a:latin typeface="Cambria Math" panose="02040503050406030204" pitchFamily="18" charset="0"/>
                    <a:cs typeface="DaunPenh" pitchFamily="2" charset="0"/>
                  </a:rPr>
                  <a:t>∑1▒〖</a:t>
                </a:r>
                <a:r>
                  <a:rPr lang="en-US" sz="1200" i="0">
                    <a:latin typeface="Cambria Math" panose="02040503050406030204" pitchFamily="18" charset="0"/>
                    <a:cs typeface="DaunPenh" pitchFamily="2" charset="0"/>
                    <a:hlinkClick r:id="" action="ppaction://noaction">
                      <a:extLst>
                        <a:ext uri="{A12FA001-AC4F-418D-AE19-62706E023703}">
                          <ahyp:hlinkClr xmlns:ahyp="http://schemas.microsoft.com/office/drawing/2018/hyperlinkcolor" val="tx"/>
                        </a:ext>
                      </a:extLst>
                    </a:hlinkClick>
                  </a:rPr>
                  <a:t>𝑝</a:t>
                </a:r>
                <a:r>
                  <a:rPr lang="en-US" sz="1200" i="0">
                    <a:latin typeface="Cambria Math" panose="02040503050406030204" pitchFamily="18" charset="0"/>
                    <a:cs typeface="DaunPenh" pitchFamily="2" charset="0"/>
                  </a:rPr>
                  <a:t>=1〗</a:t>
                </a:r>
                <a:r>
                  <a:rPr lang="en-US" sz="1200" dirty="0">
                    <a:latin typeface="DaunPenh" pitchFamily="2" charset="0"/>
                    <a:cs typeface="DaunPenh" pitchFamily="2" charset="0"/>
                  </a:rPr>
                  <a:t>. </a:t>
                </a:r>
              </a:p>
              <a:p>
                <a:r>
                  <a:rPr lang="en-US" sz="1200" dirty="0">
                    <a:latin typeface="DaunPenh" pitchFamily="2" charset="0"/>
                    <a:cs typeface="DaunPenh" pitchFamily="2" charset="0"/>
                  </a:rPr>
                  <a:t>The Gaussian plume model is applied with all meteorological combinations, to obtain steady state solutions of pollution concentration maps. Each concentration map is given a weight according to the meteorological frequencies derived and so the average concentration map is generated to all sets of active/non-active combinations of sources.  </a:t>
                </a:r>
              </a:p>
              <a:p>
                <a:endParaRPr lang="en-US" sz="1200" dirty="0">
                  <a:latin typeface="DaunPenh" pitchFamily="2" charset="0"/>
                  <a:cs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in the case of 5 sources, 31 options of 1-5 active sources exist, creating in total 355 possible combinations of two sets of active sources with different sizes {S}' and {S}". In this case, an array of 355 PED values are calculated for each optional solution. Out of 355 PED values, Number of 10 Categories of Transformation Pairs (NCTP) between same number of sources exist (1&lt;-&gt;2 ,1&lt;-&gt;3, etc.).</a:t>
                </a:r>
                <a:endParaRPr lang="en-US" dirty="0">
                  <a:effectLst/>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endParaRPr lang="en-US" sz="1200" dirty="0">
                  <a:latin typeface="DaunPenh" pitchFamily="2" charset="0"/>
                  <a:cs typeface="DaunPenh" pitchFamily="2" charset="0"/>
                </a:endParaRPr>
              </a:p>
              <a:p>
                <a:pPr marL="0" algn="l" defTabSz="914400" rtl="0"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40</a:t>
            </a:fld>
            <a:endParaRPr lang="en-US"/>
          </a:p>
        </p:txBody>
      </p:sp>
    </p:spTree>
    <p:extLst>
      <p:ext uri="{BB962C8B-B14F-4D97-AF65-F5344CB8AC3E}">
        <p14:creationId xmlns:p14="http://schemas.microsoft.com/office/powerpoint/2010/main" val="225096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43</a:t>
            </a:fld>
            <a:endParaRPr lang="en-US"/>
          </a:p>
        </p:txBody>
      </p:sp>
    </p:spTree>
    <p:extLst>
      <p:ext uri="{BB962C8B-B14F-4D97-AF65-F5344CB8AC3E}">
        <p14:creationId xmlns:p14="http://schemas.microsoft.com/office/powerpoint/2010/main" val="2108386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(או - שפתרונות טובים יותר, לפי פונקציית המטרה)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מה שהופך אותו </a:t>
            </a:r>
            <a:r>
              <a:rPr lang="he-IL" sz="1200" dirty="0" err="1">
                <a:latin typeface="DaunPenh" pitchFamily="2" charset="0"/>
                <a:cs typeface="DaunPenh" pitchFamily="2" charset="0"/>
              </a:rPr>
              <a:t>לאופטימייזר</a:t>
            </a:r>
            <a:r>
              <a:rPr lang="he-IL" sz="1200" dirty="0">
                <a:latin typeface="DaunPenh" pitchFamily="2" charset="0"/>
                <a:cs typeface="DaunPenh" pitchFamily="2" charset="0"/>
              </a:rPr>
              <a:t> חזק מאוד זה שהוא </a:t>
            </a:r>
            <a:r>
              <a:rPr lang="he-IL" sz="1200" kern="1200" dirty="0">
                <a:solidFill>
                  <a:schemeClr val="tx1"/>
                </a:solidFill>
                <a:effectLst/>
                <a:latin typeface="+mn-lt"/>
                <a:ea typeface="+mn-ea"/>
                <a:cs typeface="+mn-cs"/>
              </a:rPr>
              <a:t>יודע בצורה דינמית לשנות את אסטרטגיית החיפוש/היוריסטיקה על ידי פידבק חיובי לאופרטורים הגנטיים של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שמאיצים את תהליך ההתכנסות. </a:t>
            </a: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עם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לבורגס</a:t>
            </a:r>
            <a:r>
              <a:rPr lang="he-IL" sz="1200" kern="1200" dirty="0">
                <a:solidFill>
                  <a:schemeClr val="tx1"/>
                </a:solidFill>
                <a:effectLst/>
                <a:latin typeface="+mn-lt"/>
                <a:ea typeface="+mn-ea"/>
                <a:cs typeface="+mn-cs"/>
              </a:rPr>
              <a:t>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44</a:t>
            </a:fld>
            <a:endParaRPr lang="en-US"/>
          </a:p>
        </p:txBody>
      </p:sp>
    </p:spTree>
    <p:extLst>
      <p:ext uri="{BB962C8B-B14F-4D97-AF65-F5344CB8AC3E}">
        <p14:creationId xmlns:p14="http://schemas.microsoft.com/office/powerpoint/2010/main" val="64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אז היפותזת העבודה אומרת שניתן למצוא סט של פתרונות אופטימליים לפריסה של חיישנים במרחב באמצעות שיטות אופטימיזציה מרובת-מטרות שיאזנו בין יכולות האיתור של הרשת והמשאבים הקיימים</a:t>
            </a:r>
            <a:r>
              <a:rPr lang="en-US" dirty="0"/>
              <a:t>.</a:t>
            </a:r>
            <a:endParaRPr lang="he-IL" dirty="0"/>
          </a:p>
          <a:p>
            <a:pPr algn="r" rtl="1"/>
            <a:endParaRPr lang="en-US" dirty="0"/>
          </a:p>
          <a:p>
            <a:pPr algn="just" rtl="1"/>
            <a:r>
              <a:rPr lang="he-IL" sz="1200" dirty="0">
                <a:solidFill>
                  <a:schemeClr val="tx1">
                    <a:lumMod val="85000"/>
                    <a:lumOff val="15000"/>
                  </a:schemeClr>
                </a:solidFill>
                <a:latin typeface="DaunPenh" pitchFamily="2" charset="0"/>
                <a:cs typeface="DaunPenh" pitchFamily="2" charset="0"/>
              </a:rPr>
              <a:t>מטרות המחקר הן לפתח מודל פריסה שיהיה כלי למקבלי ההחלטות, עם כמה מודולים שונים –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 מציאת פריסה שתמקסם את רגישות הרשת לשינויים במקורות. זה יהיה מודול </a:t>
            </a:r>
            <a:r>
              <a:rPr lang="he-IL" sz="1200" dirty="0" err="1">
                <a:solidFill>
                  <a:schemeClr val="tx1">
                    <a:lumMod val="85000"/>
                    <a:lumOff val="15000"/>
                  </a:schemeClr>
                </a:solidFill>
                <a:latin typeface="DaunPenh" pitchFamily="2" charset="0"/>
                <a:cs typeface="DaunPenh" pitchFamily="2" charset="0"/>
              </a:rPr>
              <a:t>רובאסטי</a:t>
            </a:r>
            <a:r>
              <a:rPr lang="he-IL" sz="1200" dirty="0">
                <a:solidFill>
                  <a:schemeClr val="tx1">
                    <a:lumMod val="85000"/>
                    <a:lumOff val="15000"/>
                  </a:schemeClr>
                </a:solidFill>
                <a:latin typeface="DaunPenh" pitchFamily="2" charset="0"/>
                <a:cs typeface="DaunPenh" pitchFamily="2" charset="0"/>
              </a:rPr>
              <a:t>, </a:t>
            </a:r>
            <a:r>
              <a:rPr lang="he-IL" sz="1200" dirty="0" err="1">
                <a:solidFill>
                  <a:schemeClr val="tx1">
                    <a:lumMod val="85000"/>
                    <a:lumOff val="15000"/>
                  </a:schemeClr>
                </a:solidFill>
                <a:latin typeface="DaunPenh" pitchFamily="2" charset="0"/>
                <a:cs typeface="DaunPenh" pitchFamily="2" charset="0"/>
              </a:rPr>
              <a:t>סטדי</a:t>
            </a:r>
            <a:r>
              <a:rPr lang="he-IL" sz="1200" dirty="0">
                <a:solidFill>
                  <a:schemeClr val="tx1">
                    <a:lumMod val="85000"/>
                    <a:lumOff val="15000"/>
                  </a:schemeClr>
                </a:solidFill>
                <a:latin typeface="DaunPenh" pitchFamily="2" charset="0"/>
                <a:cs typeface="DaunPenh" pitchFamily="2" charset="0"/>
              </a:rPr>
              <a:t> סטייט. </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זמני - מציאה של אסטרטגיית פריסה מחדש כתוצאה משינויים במזג האוויר או בפליטות עם "מאמץ מעבר" הכי נמוך שאפשר.</a:t>
            </a:r>
          </a:p>
          <a:p>
            <a:pPr marL="228600" indent="-228600" algn="just" rtl="1">
              <a:buAutoNum type="arabicPeriod"/>
            </a:pPr>
            <a:r>
              <a:rPr lang="he-IL" sz="1200" dirty="0">
                <a:solidFill>
                  <a:schemeClr val="tx1">
                    <a:lumMod val="85000"/>
                    <a:lumOff val="15000"/>
                  </a:schemeClr>
                </a:solidFill>
                <a:latin typeface="DaunPenh" pitchFamily="2" charset="0"/>
                <a:cs typeface="DaunPenh" pitchFamily="2" charset="0"/>
              </a:rPr>
              <a:t>מודול מרחבי וזמני - שמחבר את שני המודלים הקודמים ולוקח בחשבון גם את ההסתברות לשינויים הצפויים. כלומר, במודול השני נסתכל על מאמץ מעבר מינימלי בין מצב למצב ובמודול השלישי נסתכל עוד קדימה. איך כדאי לי עכשיו להזיז כך שאקח בחשבון מה שיקרה בעוד 3 הזזות. </a:t>
            </a:r>
            <a:endParaRPr lang="en-US" sz="1200" dirty="0">
              <a:solidFill>
                <a:schemeClr val="tx1">
                  <a:lumMod val="85000"/>
                  <a:lumOff val="15000"/>
                </a:schemeClr>
              </a:solidFill>
              <a:latin typeface="DaunPenh" pitchFamily="2" charset="0"/>
              <a:cs typeface="DaunPenh" pitchFamily="2" charset="0"/>
            </a:endParaRPr>
          </a:p>
          <a:p>
            <a:pPr algn="just" rtl="1"/>
            <a:endParaRPr lang="en-US" dirty="0"/>
          </a:p>
          <a:p>
            <a:pPr algn="r" rtl="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a:t>
            </a:fld>
            <a:endParaRPr lang="en-US"/>
          </a:p>
        </p:txBody>
      </p:sp>
    </p:spTree>
    <p:extLst>
      <p:ext uri="{BB962C8B-B14F-4D97-AF65-F5344CB8AC3E}">
        <p14:creationId xmlns:p14="http://schemas.microsoft.com/office/powerpoint/2010/main" val="62559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סיכום בשביל הכנס:</a:t>
            </a:r>
          </a:p>
          <a:p>
            <a:pPr algn="r" rtl="1"/>
            <a:endParaRPr lang="en-US" dirty="0"/>
          </a:p>
          <a:p>
            <a:pPr algn="r" rtl="1"/>
            <a:r>
              <a:rPr lang="he-IL" dirty="0"/>
              <a:t>אולי בעתיד להשוות לשיטות שלא דורשות אופטימיזציה – למשל – אולי אפשר לייצר סט נתונים מלאכותיים ולהצמיד להם </a:t>
            </a:r>
            <a:r>
              <a:rPr lang="he-IL" dirty="0" err="1"/>
              <a:t>לייבל</a:t>
            </a:r>
            <a:r>
              <a:rPr lang="he-IL" dirty="0"/>
              <a:t> מסוים אם מפעל </a:t>
            </a:r>
            <a:r>
              <a:rPr lang="he-IL" dirty="0" err="1"/>
              <a:t>X</a:t>
            </a:r>
            <a:r>
              <a:rPr lang="he-IL" dirty="0"/>
              <a:t> פולט בחריגה. כל אחד מהסנסורים שלי הוא אז פיצ'ר כאשר בודקים איזה מהפיצ'רים הם </a:t>
            </a:r>
            <a:r>
              <a:rPr lang="he-IL" dirty="0" err="1"/>
              <a:t>הפרדיקטורים</a:t>
            </a:r>
            <a:r>
              <a:rPr lang="he-IL" dirty="0"/>
              <a:t> הטובים ביותר לאיתור החריגות. </a:t>
            </a:r>
          </a:p>
          <a:p>
            <a:pPr algn="r" rtl="1"/>
            <a:endParaRPr lang="he-IL" dirty="0"/>
          </a:p>
          <a:p>
            <a:pPr algn="r" rtl="1"/>
            <a:r>
              <a:rPr lang="he-IL" dirty="0"/>
              <a:t>מסקנות – בהרבה חיישנים אנחנו מתקרבים לפתרון שהוא הנחת חיישנים במקומות של הריכוזים הממוצעים הגבוהים.</a:t>
            </a:r>
          </a:p>
          <a:p>
            <a:pPr algn="r" rtl="1"/>
            <a:r>
              <a:rPr lang="he-IL" dirty="0"/>
              <a:t>במעט חיישנים – הפתרון הוא לאו דווקא אופטימלי. </a:t>
            </a:r>
          </a:p>
          <a:p>
            <a:pPr algn="r" rtl="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בעתיד – לנסות לנתח באיזה מצבים הפתרון לא היה טוב/לנסות לפתור את בעיית ה-</a:t>
            </a:r>
            <a:r>
              <a:rPr lang="en-US" dirty="0"/>
              <a:t>STE</a:t>
            </a:r>
            <a:r>
              <a:rPr lang="he-IL" dirty="0"/>
              <a:t>. </a:t>
            </a:r>
          </a:p>
          <a:p>
            <a:pPr algn="r" rtl="1"/>
            <a:endParaRPr lang="he-IL" dirty="0"/>
          </a:p>
          <a:p>
            <a:pPr algn="r" rtl="1"/>
            <a:endParaRPr lang="en-US" dirty="0"/>
          </a:p>
          <a:p>
            <a:pPr algn="r" rtl="1"/>
            <a:r>
              <a:rPr lang="he-IL" dirty="0"/>
              <a:t>-ראינו שיש צורך בניטור הולם של זיהום אוויר, בין היתר לצורכי רגולציה כל פעילות תעשייתית. </a:t>
            </a:r>
          </a:p>
          <a:p>
            <a:pPr algn="r" rtl="1"/>
            <a:r>
              <a:rPr lang="he-IL" dirty="0"/>
              <a:t>-אנחנו מציעים לתכנן ולפתח מודל לפריסה אופטימלית בזמן ובמרחב של חיישנים, שישמש ככלי לביצוע החלטות. המודל משתמש באופטימיזציה מרובת מטרות </a:t>
            </a:r>
            <a:r>
              <a:rPr lang="he-IL" dirty="0" err="1"/>
              <a:t>מצומדת</a:t>
            </a:r>
            <a:r>
              <a:rPr lang="he-IL" dirty="0"/>
              <a:t> עם מודל </a:t>
            </a:r>
            <a:r>
              <a:rPr lang="he-IL" dirty="0" err="1"/>
              <a:t>דיספרסי</a:t>
            </a:r>
            <a:r>
              <a:rPr lang="he-IL" dirty="0"/>
              <a:t>.</a:t>
            </a:r>
          </a:p>
          <a:p>
            <a:pPr algn="r" rtl="1"/>
            <a:r>
              <a:rPr lang="he-IL" dirty="0"/>
              <a:t>-המודל הבסיסי </a:t>
            </a:r>
            <a:r>
              <a:rPr lang="he-IL" dirty="0" err="1"/>
              <a:t>שאיתו</a:t>
            </a:r>
            <a:r>
              <a:rPr lang="he-IL" dirty="0"/>
              <a:t> עד כה התעסקנו לוקח החשבון את התנאים </a:t>
            </a:r>
            <a:r>
              <a:rPr lang="he-IL" dirty="0" err="1"/>
              <a:t>המטראורולוגים</a:t>
            </a:r>
            <a:r>
              <a:rPr lang="he-IL" dirty="0"/>
              <a:t> המשתנים כדי ליצור פתרון </a:t>
            </a:r>
            <a:r>
              <a:rPr lang="he-IL" dirty="0" err="1"/>
              <a:t>רובאסטי</a:t>
            </a:r>
            <a:r>
              <a:rPr lang="he-IL" dirty="0"/>
              <a:t>, ומשתמש </a:t>
            </a:r>
            <a:r>
              <a:rPr lang="he-IL" dirty="0" err="1"/>
              <a:t>בפונקצית</a:t>
            </a:r>
            <a:r>
              <a:rPr lang="he-IL" dirty="0"/>
              <a:t> מטרה שמעידה על רגישות לשינוי במקורות.</a:t>
            </a:r>
          </a:p>
          <a:p>
            <a:pPr algn="r" rtl="1"/>
            <a:r>
              <a:rPr lang="he-IL" dirty="0"/>
              <a:t>-מודולים עתידיים יתמקדו בפיתוח של מודל אופטימיזציה זמני שפורס מחדש את החיישנים במינימום מאמץ ובשילוב המודול המרחבי עם הזמני. </a:t>
            </a:r>
          </a:p>
          <a:p>
            <a:pPr algn="r" rtl="1"/>
            <a:r>
              <a:rPr lang="he-IL" dirty="0"/>
              <a:t>-אספקטים נוספים שייבחנו הם </a:t>
            </a:r>
            <a:r>
              <a:rPr lang="he-IL" dirty="0" err="1"/>
              <a:t>קונפיגורציות</a:t>
            </a:r>
            <a:r>
              <a:rPr lang="he-IL" dirty="0"/>
              <a:t> שונות, תנאי מזג אוויר ופליטות שונות, רשת הטרוגנית של חיישנים ובתקווה גם מקרה </a:t>
            </a:r>
            <a:r>
              <a:rPr lang="he-IL" dirty="0" err="1"/>
              <a:t>אמיתי</a:t>
            </a:r>
            <a:r>
              <a:rPr lang="he-IL" dirty="0"/>
              <a:t>. </a:t>
            </a:r>
          </a:p>
          <a:p>
            <a:pPr algn="r" rtl="1"/>
            <a:endParaRPr lang="he-IL" dirty="0"/>
          </a:p>
          <a:p>
            <a:pPr algn="r" rtl="1"/>
            <a:r>
              <a:rPr lang="he-IL" dirty="0"/>
              <a:t>אני אוסיף מילה שלי – במעט שהספקתי עד כה אני חושבת שרצתי מהר מידי להשיג </a:t>
            </a:r>
            <a:r>
              <a:rPr lang="he-IL" dirty="0" err="1"/>
              <a:t>איזשם</a:t>
            </a:r>
            <a:r>
              <a:rPr lang="he-IL" dirty="0"/>
              <a:t> פתרונות כללים, אבל אולי צריך ללכת 20 צעדים אחורה ולפרק את הבעיה לחלקים קטנים ולבחון אותה במקרים הכי בסיסיים ופשוטים בשביל להגיע לתובנות. </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45</a:t>
            </a:fld>
            <a:endParaRPr lang="en-US"/>
          </a:p>
        </p:txBody>
      </p:sp>
    </p:spTree>
    <p:extLst>
      <p:ext uri="{BB962C8B-B14F-4D97-AF65-F5344CB8AC3E}">
        <p14:creationId xmlns:p14="http://schemas.microsoft.com/office/powerpoint/2010/main" val="52861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increasing number of sensors not necessarily add one in a new location, sometimes locations </a:t>
            </a:r>
            <a:r>
              <a:rPr lang="en-US"/>
              <a:t>are changed</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46</a:t>
            </a:fld>
            <a:endParaRPr lang="en-US"/>
          </a:p>
        </p:txBody>
      </p:sp>
    </p:spTree>
    <p:extLst>
      <p:ext uri="{BB962C8B-B14F-4D97-AF65-F5344CB8AC3E}">
        <p14:creationId xmlns:p14="http://schemas.microsoft.com/office/powerpoint/2010/main" val="120364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dirty="0">
              <a:latin typeface="DaunPenh"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DaunPenh" pitchFamily="2" charset="0"/>
                <a:cs typeface="DaunPenh" pitchFamily="2" charset="0"/>
              </a:rPr>
              <a:t>Run a dispersion model for </a:t>
            </a:r>
            <a:r>
              <a:rPr lang="en-US" sz="1400" b="1" i="0" dirty="0">
                <a:latin typeface="DaunPenh" pitchFamily="2" charset="0"/>
                <a:cs typeface="DaunPenh" pitchFamily="2" charset="0"/>
              </a:rPr>
              <a:t>X</a:t>
            </a:r>
            <a:r>
              <a:rPr lang="en-US" sz="1200" dirty="0">
                <a:latin typeface="DaunPenh" pitchFamily="2" charset="0"/>
                <a:cs typeface="DaunPenh" pitchFamily="2" charset="0"/>
              </a:rPr>
              <a:t> point-sources (we know their locations and </a:t>
            </a:r>
            <a:r>
              <a:rPr lang="en-US" sz="1200" b="1" dirty="0">
                <a:latin typeface="DaunPenh" pitchFamily="2" charset="0"/>
                <a:cs typeface="DaunPenh" pitchFamily="2" charset="0"/>
              </a:rPr>
              <a:t>average</a:t>
            </a:r>
            <a:r>
              <a:rPr lang="en-US" sz="1200" dirty="0">
                <a:latin typeface="DaunPenh" pitchFamily="2" charset="0"/>
                <a:cs typeface="DaunPenh" pitchFamily="2" charset="0"/>
              </a:rPr>
              <a:t> emission rates, but not their q(t))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Assume </a:t>
            </a:r>
            <a:r>
              <a:rPr lang="en-US" sz="1200" b="1" dirty="0">
                <a:latin typeface="DaunPenh" pitchFamily="2" charset="0"/>
                <a:cs typeface="DaunPenh" pitchFamily="2" charset="0"/>
              </a:rPr>
              <a:t>Y </a:t>
            </a:r>
            <a:r>
              <a:rPr lang="en-US" sz="1200" dirty="0">
                <a:latin typeface="DaunPenh" pitchFamily="2" charset="0"/>
                <a:cs typeface="DaunPenh" pitchFamily="2" charset="0"/>
              </a:rPr>
              <a:t>optional locations exist. Calculate concentrations of pollutant </a:t>
            </a:r>
            <a:r>
              <a:rPr lang="en-US" sz="1200" b="1" dirty="0">
                <a:latin typeface="DaunPenh" pitchFamily="2" charset="0"/>
                <a:cs typeface="DaunPenh" pitchFamily="2" charset="0"/>
              </a:rPr>
              <a:t>Z</a:t>
            </a:r>
            <a:r>
              <a:rPr lang="en-US" sz="1200" dirty="0">
                <a:latin typeface="DaunPenh" pitchFamily="2" charset="0"/>
                <a:cs typeface="DaunPenh" pitchFamily="2" charset="0"/>
              </a:rPr>
              <a:t> in each of these locations</a:t>
            </a:r>
          </a:p>
          <a:p>
            <a:pPr algn="r" rtl="1"/>
            <a:endParaRPr lang="en-US" sz="1200" dirty="0">
              <a:latin typeface="DaunPenh" pitchFamily="2" charset="0"/>
            </a:endParaRPr>
          </a:p>
          <a:p>
            <a:pPr algn="r" rtl="1"/>
            <a:endParaRPr lang="en-US" sz="1200" dirty="0">
              <a:latin typeface="DaunPenh" pitchFamily="2" charset="0"/>
            </a:endParaRPr>
          </a:p>
          <a:p>
            <a:pPr algn="r" rtl="1"/>
            <a:endParaRPr lang="en-US" sz="1200" dirty="0">
              <a:latin typeface="DaunPenh" pitchFamily="2" charset="0"/>
            </a:endParaRPr>
          </a:p>
          <a:p>
            <a:pPr algn="r" rtl="1"/>
            <a:r>
              <a:rPr lang="he-IL" sz="1200" dirty="0">
                <a:latin typeface="DaunPenh" pitchFamily="2" charset="0"/>
              </a:rPr>
              <a:t>אז איך שלושת אלו מתחברים ?</a:t>
            </a:r>
          </a:p>
          <a:p>
            <a:pPr algn="r" rtl="1"/>
            <a:r>
              <a:rPr lang="he-IL" sz="1200" dirty="0">
                <a:latin typeface="DaunPenh" pitchFamily="2" charset="0"/>
              </a:rPr>
              <a:t>אחרי שנתנו קצת רקע ננסה להבין איך האיתור של המקומות האופטימליים נעשה ברמה הטכנית – </a:t>
            </a:r>
          </a:p>
          <a:p>
            <a:pPr algn="r" rtl="1"/>
            <a:endParaRPr lang="he-IL" sz="1200" dirty="0">
              <a:latin typeface="DaunPenh" pitchFamily="2" charset="0"/>
            </a:endParaRPr>
          </a:p>
          <a:p>
            <a:pPr marL="228600" indent="-228600" algn="r" rtl="1">
              <a:buAutoNum type="arabicPeriod"/>
            </a:pPr>
            <a:r>
              <a:rPr lang="he-IL" sz="1200" dirty="0">
                <a:latin typeface="DaunPenh" pitchFamily="2" charset="0"/>
              </a:rPr>
              <a:t>אנחנו מריצים מודל דיספרסיה עבור מרחב סימולציה מסוים של </a:t>
            </a:r>
            <a:r>
              <a:rPr lang="he-IL" sz="1200" dirty="0" err="1">
                <a:latin typeface="DaunPenh" pitchFamily="2" charset="0"/>
              </a:rPr>
              <a:t>X</a:t>
            </a:r>
            <a:r>
              <a:rPr lang="he-IL" sz="1200" dirty="0">
                <a:latin typeface="DaunPenh" pitchFamily="2" charset="0"/>
              </a:rPr>
              <a:t> מקורות נקודתיים (קרי, ארובות) שאנחנו יודעים את מיקומם ואת קצב הפליטה הממוצע שלהם ומקבלים פתרון </a:t>
            </a:r>
            <a:r>
              <a:rPr lang="he-IL" sz="1200" dirty="0" err="1">
                <a:latin typeface="DaunPenh" pitchFamily="2" charset="0"/>
              </a:rPr>
              <a:t>סטדי</a:t>
            </a:r>
            <a:r>
              <a:rPr lang="he-IL" sz="1200" dirty="0">
                <a:latin typeface="DaunPenh" pitchFamily="2" charset="0"/>
              </a:rPr>
              <a:t> סטייט. </a:t>
            </a:r>
          </a:p>
          <a:p>
            <a:pPr marL="228600" indent="-228600" algn="r" rtl="1">
              <a:buAutoNum type="arabicPeriod"/>
            </a:pPr>
            <a:r>
              <a:rPr lang="he-IL" sz="1200" dirty="0">
                <a:latin typeface="DaunPenh" pitchFamily="2" charset="0"/>
              </a:rPr>
              <a:t>אנחנו מניחים שיש </a:t>
            </a:r>
            <a:r>
              <a:rPr lang="he-IL" sz="1200" dirty="0" err="1">
                <a:latin typeface="DaunPenh" pitchFamily="2" charset="0"/>
              </a:rPr>
              <a:t>Y</a:t>
            </a:r>
            <a:r>
              <a:rPr lang="he-IL" sz="1200" dirty="0">
                <a:latin typeface="DaunPenh" pitchFamily="2" charset="0"/>
              </a:rPr>
              <a:t> מקומות אופציונליים להנחת החיישנים ומחשבים את הריכוזים של מזהם </a:t>
            </a:r>
            <a:r>
              <a:rPr lang="he-IL" sz="1200" dirty="0" err="1">
                <a:latin typeface="DaunPenh" pitchFamily="2" charset="0"/>
              </a:rPr>
              <a:t>Z</a:t>
            </a:r>
            <a:r>
              <a:rPr lang="he-IL" sz="1200" dirty="0">
                <a:latin typeface="DaunPenh" pitchFamily="2" charset="0"/>
              </a:rPr>
              <a:t> בכל אחד מהמקומות הפוטנציאליים האלו. </a:t>
            </a:r>
          </a:p>
          <a:p>
            <a:pPr marL="228600" indent="-228600" algn="r" rtl="1">
              <a:buAutoNum type="arabicPeriod"/>
            </a:pPr>
            <a:r>
              <a:rPr lang="he-IL" sz="1200" dirty="0">
                <a:latin typeface="DaunPenh" pitchFamily="2" charset="0"/>
              </a:rPr>
              <a:t>אנחנו חוזרים על הרצת מודל הדיספרסיה עבור תנאים </a:t>
            </a:r>
            <a:r>
              <a:rPr lang="he-IL" sz="1200" dirty="0" err="1">
                <a:latin typeface="DaunPenh" pitchFamily="2" charset="0"/>
              </a:rPr>
              <a:t>מטרואולוגיים</a:t>
            </a:r>
            <a:r>
              <a:rPr lang="he-IL" sz="1200" dirty="0">
                <a:latin typeface="DaunPenh" pitchFamily="2" charset="0"/>
              </a:rPr>
              <a:t> שונים ועבור כיבוי והדלקה של המקורות </a:t>
            </a:r>
          </a:p>
          <a:p>
            <a:pPr marL="228600" indent="-228600" algn="r" rtl="1">
              <a:buAutoNum type="arabicPeriod"/>
            </a:pPr>
            <a:r>
              <a:rPr lang="he-IL" sz="1200" dirty="0">
                <a:latin typeface="DaunPenh" pitchFamily="2" charset="0"/>
              </a:rPr>
              <a:t>כרגע, במודל הבסיסי – נותנים משקל למפות הריכוזים לפי תדירות התנאים המטאורולוגיים.</a:t>
            </a:r>
          </a:p>
          <a:p>
            <a:pPr marL="228600" indent="-228600" algn="r" rtl="1">
              <a:buAutoNum type="arabicPeriod"/>
            </a:pPr>
            <a:r>
              <a:rPr lang="he-IL" sz="1200" dirty="0">
                <a:latin typeface="DaunPenh" pitchFamily="2" charset="0"/>
              </a:rPr>
              <a:t>מגדירים את </a:t>
            </a:r>
            <a:r>
              <a:rPr lang="he-IL" sz="1200" dirty="0" err="1">
                <a:latin typeface="DaunPenh" pitchFamily="2" charset="0"/>
              </a:rPr>
              <a:t>המטריקה</a:t>
            </a:r>
            <a:r>
              <a:rPr lang="he-IL" sz="1200" dirty="0">
                <a:latin typeface="DaunPenh" pitchFamily="2" charset="0"/>
              </a:rPr>
              <a:t> על פיה אנחנו רוצים להעריך את טיב </a:t>
            </a:r>
            <a:r>
              <a:rPr lang="he-IL" sz="1200" dirty="0" err="1">
                <a:latin typeface="DaunPenh" pitchFamily="2" charset="0"/>
              </a:rPr>
              <a:t>הפיתרון</a:t>
            </a:r>
            <a:r>
              <a:rPr lang="he-IL" sz="1200" dirty="0">
                <a:latin typeface="DaunPenh" pitchFamily="2" charset="0"/>
              </a:rPr>
              <a:t> של פריסת החיישנים. </a:t>
            </a:r>
          </a:p>
          <a:p>
            <a:pPr marL="228600" indent="-228600" algn="r" rtl="1">
              <a:buAutoNum type="arabicPeriod"/>
            </a:pPr>
            <a:r>
              <a:rPr lang="he-IL" sz="1200" dirty="0">
                <a:latin typeface="DaunPenh" pitchFamily="2" charset="0"/>
              </a:rPr>
              <a:t>מריצים את הבורג כדי למצוא את הפתרונות האופטימליים.</a:t>
            </a:r>
          </a:p>
          <a:p>
            <a:pPr marL="228600" indent="-228600" algn="r" rtl="1">
              <a:buAutoNum type="arabicPeriod"/>
            </a:pPr>
            <a:r>
              <a:rPr lang="he-IL" sz="1200" dirty="0">
                <a:latin typeface="DaunPenh" pitchFamily="2" charset="0"/>
              </a:rPr>
              <a:t>מקבלים חזית פרטו שמראה את </a:t>
            </a:r>
          </a:p>
          <a:p>
            <a:pPr algn="r" rtl="1"/>
            <a:endParaRPr lang="he-IL" sz="1200" dirty="0">
              <a:latin typeface="DaunPenh" pitchFamily="2" charset="0"/>
            </a:endParaRPr>
          </a:p>
        </p:txBody>
      </p:sp>
      <p:sp>
        <p:nvSpPr>
          <p:cNvPr id="4" name="Slide Number Placeholder 3"/>
          <p:cNvSpPr>
            <a:spLocks noGrp="1"/>
          </p:cNvSpPr>
          <p:nvPr>
            <p:ph type="sldNum" sz="quarter" idx="5"/>
          </p:nvPr>
        </p:nvSpPr>
        <p:spPr/>
        <p:txBody>
          <a:bodyPr/>
          <a:lstStyle/>
          <a:p>
            <a:fld id="{4C19DB6A-656C-944F-A024-0E1A7C45D2CF}" type="slidenum">
              <a:rPr lang="en-US" smtClean="0"/>
              <a:t>47</a:t>
            </a:fld>
            <a:endParaRPr lang="en-US"/>
          </a:p>
        </p:txBody>
      </p:sp>
    </p:spTree>
    <p:extLst>
      <p:ext uri="{BB962C8B-B14F-4D97-AF65-F5344CB8AC3E}">
        <p14:creationId xmlns:p14="http://schemas.microsoft.com/office/powerpoint/2010/main" val="3081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r>
                  <a:rPr lang="he-IL" sz="1200" dirty="0">
                    <a:latin typeface="DaunPenh" pitchFamily="2" charset="0"/>
                    <a:cs typeface="DaunPenh" pitchFamily="2" charset="0"/>
                  </a:rPr>
                  <a:t>המטרה העיקרית – למצוא פריסה אופטימלית של סט של חיישנים, מתוך סט של מיקומים פוטנציאליים במרחב כך שיהיה סביר יותר לגלות שינוי בפליטה של המקורות.</a:t>
                </a:r>
              </a:p>
              <a:p>
                <a:pPr algn="just" rtl="1"/>
                <a:r>
                  <a:rPr lang="he-IL" sz="1200" dirty="0">
                    <a:latin typeface="DaunPenh" pitchFamily="2" charset="0"/>
                    <a:cs typeface="DaunPenh" pitchFamily="2" charset="0"/>
                  </a:rPr>
                  <a:t>בשביל זה הגדרנו את ה</a:t>
                </a:r>
                <a:r>
                  <a:rPr lang="en-US" sz="1200" dirty="0">
                    <a:latin typeface="DaunPenh" pitchFamily="2" charset="0"/>
                    <a:cs typeface="DaunPenh" pitchFamily="2" charset="0"/>
                  </a:rPr>
                  <a:t>PED</a:t>
                </a:r>
                <a:r>
                  <a:rPr lang="he-IL" sz="1200" dirty="0">
                    <a:latin typeface="DaunPenh" pitchFamily="2" charset="0"/>
                    <a:cs typeface="DaunPenh" pitchFamily="2" charset="0"/>
                  </a:rPr>
                  <a:t> – שהוא בעצם המרחק </a:t>
                </a:r>
                <a:r>
                  <a:rPr lang="he-IL" dirty="0"/>
                  <a:t>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חשוב לציין שכרגע כשאני אומרת "מציאת מקורות פליטה" אני מניחה שאני יודעת איפה מקורות הפליטה – מדובר בסך </a:t>
                </a:r>
                <a:r>
                  <a:rPr lang="he-IL" sz="1200" dirty="0" err="1"/>
                  <a:t>הכל</a:t>
                </a:r>
                <a:r>
                  <a:rPr lang="he-IL" sz="1200" dirty="0"/>
                  <a:t> במפעלים וגופים שכולם מכירים. והמטרה הסופית שלי להעריך את הפליטה הרגעית של המקורות האלו כדי להבין האם חרגו או לא מההיתר שלהם. </a:t>
                </a:r>
                <a:endParaRPr lang="en-US" sz="1200" dirty="0"/>
              </a:p>
              <a:p>
                <a:pPr marL="0" algn="r" defTabSz="914400" rtl="1" eaLnBrk="1" latinLnBrk="0" hangingPunct="1"/>
                <a:endParaRPr lang="en-US" dirty="0"/>
              </a:p>
              <a:p>
                <a:pPr marL="0" algn="r" defTabSz="914400" rtl="1" eaLnBrk="1" latinLnBrk="0" hangingPunct="1"/>
                <a:r>
                  <a:rPr lang="he-IL" dirty="0"/>
                  <a:t>בשלב הראשוני – אני מניחה תגובתיות זהה לכל הגזים. אני לא מבדילה בין גזים ומניחה שכל הגזים שנפלטים מהמפעלים, זהים. </a:t>
                </a:r>
              </a:p>
              <a:p>
                <a:pPr marL="0" algn="r" defTabSz="914400" rtl="1" eaLnBrk="1" latinLnBrk="0" hangingPunct="1"/>
                <a:r>
                  <a:rPr lang="he-IL" dirty="0"/>
                  <a:t>כמו כן – המפעלים כולם פולטים 0 או 1. </a:t>
                </a:r>
              </a:p>
              <a:p>
                <a:pPr marL="0" algn="r" defTabSz="914400" rtl="1" eaLnBrk="1" latinLnBrk="0" hangingPunct="1"/>
                <a:r>
                  <a:rPr lang="he-IL" dirty="0"/>
                  <a:t>כרגע אני יודעת שזו טעות, אבל זה קל יותר לחישוב ולמידה. אני אבחן מה גודל הטעות באנליזה א-</a:t>
                </a:r>
                <a:r>
                  <a:rPr lang="he-IL" dirty="0" err="1"/>
                  <a:t>פוסטריורית</a:t>
                </a:r>
                <a:r>
                  <a:rPr lang="he-IL" dirty="0"/>
                  <a:t>. כמה המודל שלי/מערך החיישנים שלי טוב במצבים כאלה או אחרים. </a:t>
                </a:r>
              </a:p>
              <a:p>
                <a:pPr marL="0" algn="r" defTabSz="914400" rtl="1" eaLnBrk="1" latinLnBrk="0" hangingPunct="1"/>
                <a:r>
                  <a:rPr lang="en-US" dirty="0"/>
                  <a:t>)</a:t>
                </a:r>
                <a:r>
                  <a:rPr lang="he-IL" dirty="0"/>
                  <a:t>כמו כן – התעלמות מרעש רקע. כאן </a:t>
                </a:r>
                <a:r>
                  <a:rPr lang="he-IL" dirty="0" err="1"/>
                  <a:t>הפיתרון</a:t>
                </a:r>
                <a:r>
                  <a:rPr lang="he-IL" dirty="0"/>
                  <a:t> יכול להיות פשוט יותר – אני יכולה להעריך את רמת רעש הרקע מסקר סביבתי מסוים ומספרית לחסר אותו כך שיחשב כקריאה רק מה שמעל הרעש הזה.)</a:t>
                </a:r>
              </a:p>
              <a:p>
                <a:pPr marL="0" algn="r" defTabSz="914400" rtl="1" eaLnBrk="1" latinLnBrk="0" hangingPunct="1"/>
                <a:endParaRPr lang="en-US" dirty="0"/>
              </a:p>
              <a:p>
                <a:pPr marL="0" algn="r" defTabSz="914400" rtl="1" eaLnBrk="1" latinLnBrk="0" hangingPunct="1"/>
                <a:endParaRPr lang="en-US" dirty="0"/>
              </a:p>
              <a:p>
                <a:pPr marL="0" algn="r" defTabSz="914400" rtl="1" eaLnBrk="1" latinLnBrk="0" hangingPunct="1"/>
                <a:endParaRPr lang="he-IL" dirty="0"/>
              </a:p>
              <a:p>
                <a:pPr marL="0" algn="r" defTabSz="914400" rtl="1" eaLnBrk="1" latinLnBrk="0" hangingPunct="1"/>
                <a:endParaRPr lang="en-US" dirty="0"/>
              </a:p>
              <a:p>
                <a:pPr marL="0" algn="r" defTabSz="914400" rtl="1" eaLnBrk="1" latinLnBrk="0" hangingPunct="1"/>
                <a:endParaRPr lang="en-US" dirty="0"/>
              </a:p>
            </p:txBody>
          </p:sp>
        </mc:Choice>
        <mc:Fallback xmlns="">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Technically, we assume that each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may host a sensor. The decision variables are held in a data array, each value represents a sensor, linked to a certain location </a:t>
                </a:r>
                <a:r>
                  <a:rPr lang="en-US" sz="1200" i="0" kern="1200">
                    <a:solidFill>
                      <a:schemeClr val="tx1"/>
                    </a:solidFill>
                    <a:effectLst/>
                    <a:latin typeface="+mn-lt"/>
                    <a:ea typeface="+mn-ea"/>
                    <a:cs typeface="+mn-cs"/>
                  </a:rPr>
                  <a:t>ω∈Ω</a:t>
                </a:r>
                <a:r>
                  <a:rPr lang="en-US" sz="1200" kern="1200" dirty="0">
                    <a:solidFill>
                      <a:schemeClr val="tx1"/>
                    </a:solidFill>
                    <a:effectLst/>
                    <a:latin typeface="+mn-lt"/>
                    <a:ea typeface="+mn-ea"/>
                    <a:cs typeface="+mn-cs"/>
                  </a:rPr>
                  <a:t>. The sensor is “placed” in that location if the decision variable is 1 and is not “placed” if the decision variable is 0. </a:t>
                </a:r>
              </a:p>
              <a:p>
                <a:pPr marL="0" algn="r" defTabSz="914400" rtl="1" eaLnBrk="1" latinLnBrk="0" hangingPunct="1"/>
                <a:endParaRPr lang="en-US" dirty="0"/>
              </a:p>
              <a:p>
                <a:pPr marL="0" algn="r" defTabSz="914400" rtl="1" eaLnBrk="1" latinLnBrk="0" hangingPunct="1"/>
                <a:r>
                  <a:rPr lang="he-IL" dirty="0"/>
                  <a:t>הקריטריון מחשב מרחק </a:t>
                </a:r>
                <a:r>
                  <a:rPr lang="he-IL" dirty="0" err="1"/>
                  <a:t>אוקלידי</a:t>
                </a:r>
                <a:r>
                  <a:rPr lang="he-IL" dirty="0"/>
                  <a:t> בין קריאות החיישנים של שני סטים שונים של מקורות בעלי מספר שונה של מקורות פעילים – מסומן ב-</a:t>
                </a:r>
                <a:r>
                  <a:rPr lang="en-US" dirty="0"/>
                  <a:t>S’</a:t>
                </a:r>
                <a:r>
                  <a:rPr lang="he-IL" dirty="0"/>
                  <a:t> ו-</a:t>
                </a:r>
                <a:r>
                  <a:rPr lang="en-US" dirty="0"/>
                  <a:t>S’’</a:t>
                </a:r>
                <a:r>
                  <a:rPr lang="he-IL" dirty="0"/>
                  <a:t>. </a:t>
                </a:r>
              </a:p>
              <a:p>
                <a:pPr marL="0" algn="r" defTabSz="914400" rtl="1" eaLnBrk="1" latinLnBrk="0" hangingPunct="1"/>
                <a:r>
                  <a:rPr lang="he-IL" dirty="0"/>
                  <a:t>רשת חיישנים שרגישה לשינויים בפליטות המקור תיצור ערכי </a:t>
                </a:r>
                <a:r>
                  <a:rPr lang="en-US" dirty="0"/>
                  <a:t>PED</a:t>
                </a:r>
                <a:r>
                  <a:rPr lang="he-IL" dirty="0"/>
                  <a:t> גבוהים. </a:t>
                </a:r>
              </a:p>
              <a:p>
                <a:pPr marL="0" algn="r" defTabSz="914400" rtl="1" eaLnBrk="1" latinLnBrk="0" hangingPunct="1"/>
                <a:r>
                  <a:rPr lang="he-IL" dirty="0"/>
                  <a:t>לעומת זאת, חוסר רגישות יתאפיין בערכי </a:t>
                </a:r>
                <a:r>
                  <a:rPr lang="en-US" dirty="0"/>
                  <a:t>PED</a:t>
                </a:r>
                <a:r>
                  <a:rPr lang="he-IL" dirty="0"/>
                  <a:t> נמוכים ויצביע על יכולת נמוכה לפתור את בעיית זיהוי איבר המקור. </a:t>
                </a:r>
                <a:endParaRPr lang="en-US" dirty="0"/>
              </a:p>
              <a:p>
                <a:pPr marL="0" algn="r" defTabSz="914400" rtl="1" eaLnBrk="1" latinLnBrk="0" hangingPunct="1"/>
                <a:endParaRPr lang="en-US" dirty="0"/>
              </a:p>
              <a:p>
                <a:pPr marL="0" algn="r" defTabSz="914400" rtl="1" eaLnBrk="1" latinLnBrk="0" hangingPunct="1"/>
                <a:r>
                  <a:rPr lang="he-IL" dirty="0"/>
                  <a:t>צריך שיהיה ברור שהמרחב מיוצג על ידי אפס או אחד (=</a:t>
                </a:r>
                <a:r>
                  <a:rPr lang="en-US" dirty="0"/>
                  <a:t>decision variables</a:t>
                </a:r>
                <a:r>
                  <a:rPr lang="he-IL" dirty="0"/>
                  <a:t>)</a:t>
                </a:r>
              </a:p>
              <a:p>
                <a:pPr marL="0" algn="r" defTabSz="914400" rtl="1" eaLnBrk="1" latinLnBrk="0" hangingPunct="1"/>
                <a:r>
                  <a:rPr lang="he-IL" dirty="0"/>
                  <a:t>ושנתתי משקלים לפי תדירויות של מזג האוויר. </a:t>
                </a:r>
                <a:endParaRPr lang="en-US" dirty="0"/>
              </a:p>
              <a:p>
                <a:pPr marL="0" algn="r" defTabSz="914400" rtl="1" eaLnBrk="1" latinLnBrk="0" hangingPunct="1"/>
                <a:endParaRPr lang="he-IL" dirty="0"/>
              </a:p>
              <a:p>
                <a:pPr marL="0" algn="r" defTabSz="914400" rtl="1" eaLnBrk="1" latinLnBrk="0" hangingPunct="1"/>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48</a:t>
            </a:fld>
            <a:endParaRPr lang="en-US"/>
          </a:p>
        </p:txBody>
      </p:sp>
    </p:spTree>
    <p:extLst>
      <p:ext uri="{BB962C8B-B14F-4D97-AF65-F5344CB8AC3E}">
        <p14:creationId xmlns:p14="http://schemas.microsoft.com/office/powerpoint/2010/main" val="1320540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אלגוריתמים אבולוציוניים הם מחלקה של אלגוריתמים של חיפוש שמושפעים מתהליך האבולוציה הטבעי.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 </a:t>
            </a:r>
          </a:p>
          <a:p>
            <a:pPr algn="r" rtl="1"/>
            <a:r>
              <a:rPr lang="he-IL" sz="1200" kern="1200" dirty="0">
                <a:solidFill>
                  <a:schemeClr val="tx1"/>
                </a:solidFill>
                <a:effectLst/>
                <a:latin typeface="+mn-lt"/>
                <a:ea typeface="+mn-ea"/>
                <a:cs typeface="+mn-cs"/>
              </a:rPr>
              <a:t>מייצרים בצורה אקראית סט של פתרונות אפשריים , הם האוכלוסייה. תהליך הברירה הטבעית גורם לכך שפרטים שמותאמים יותר לסביבה שורדים יותר ומתרבים, כאשר בתהליך ההתרבות יכולים להיווצר פתרונות חדשים כתוצאה משחלוף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וממוטציות. בין הצאצאים / הפתרונות החדשים - הטובים ביותר שורדים. התהליך מסתיים כאשר כל סט הפתרונות הם על חזית </a:t>
            </a:r>
            <a:r>
              <a:rPr lang="he-IL" sz="1200" kern="1200" dirty="0" err="1">
                <a:solidFill>
                  <a:schemeClr val="tx1"/>
                </a:solidFill>
                <a:effectLst/>
                <a:latin typeface="+mn-lt"/>
                <a:ea typeface="+mn-ea"/>
                <a:cs typeface="+mn-cs"/>
              </a:rPr>
              <a:t>הפרטו</a:t>
            </a:r>
            <a:r>
              <a:rPr lang="he-IL"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non-dominated</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יש פרמטרים בבורג לכל אחד מהדברים האלו. אני לא יודעת להסביר בדיוק את כל הנוסחאות. אבל יש קצב של </a:t>
            </a:r>
            <a:r>
              <a:rPr lang="he-IL" sz="1200" kern="1200" dirty="0" err="1">
                <a:solidFill>
                  <a:schemeClr val="tx1"/>
                </a:solidFill>
                <a:effectLst/>
                <a:latin typeface="+mn-lt"/>
                <a:ea typeface="+mn-ea"/>
                <a:cs typeface="+mn-cs"/>
              </a:rPr>
              <a:t>סלקשין</a:t>
            </a:r>
            <a:r>
              <a:rPr lang="he-IL" sz="1200" kern="1200" dirty="0">
                <a:solidFill>
                  <a:schemeClr val="tx1"/>
                </a:solidFill>
                <a:effectLst/>
                <a:latin typeface="+mn-lt"/>
                <a:ea typeface="+mn-ea"/>
                <a:cs typeface="+mn-cs"/>
              </a:rPr>
              <a:t> (מקדם טאו), יש שינויים בגודל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תוך כדי הריצה כדי לשמור על יחס קבוע </a:t>
            </a:r>
            <a:r>
              <a:rPr lang="he-IL" sz="1200" kern="1200" dirty="0" err="1">
                <a:solidFill>
                  <a:schemeClr val="tx1"/>
                </a:solidFill>
                <a:effectLst/>
                <a:latin typeface="+mn-lt"/>
                <a:ea typeface="+mn-ea"/>
                <a:cs typeface="+mn-cs"/>
              </a:rPr>
              <a:t>גאמא</a:t>
            </a:r>
            <a:r>
              <a:rPr lang="he-IL" sz="1200" kern="1200" dirty="0">
                <a:solidFill>
                  <a:schemeClr val="tx1"/>
                </a:solidFill>
                <a:effectLst/>
                <a:latin typeface="+mn-lt"/>
                <a:ea typeface="+mn-ea"/>
                <a:cs typeface="+mn-cs"/>
              </a:rPr>
              <a:t> (4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49</a:t>
            </a:fld>
            <a:endParaRPr lang="en-US"/>
          </a:p>
        </p:txBody>
      </p:sp>
    </p:spTree>
    <p:extLst>
      <p:ext uri="{BB962C8B-B14F-4D97-AF65-F5344CB8AC3E}">
        <p14:creationId xmlns:p14="http://schemas.microsoft.com/office/powerpoint/2010/main" val="403373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5</a:t>
            </a:fld>
            <a:endParaRPr lang="en-US"/>
          </a:p>
        </p:txBody>
      </p:sp>
    </p:spTree>
    <p:extLst>
      <p:ext uri="{BB962C8B-B14F-4D97-AF65-F5344CB8AC3E}">
        <p14:creationId xmlns:p14="http://schemas.microsoft.com/office/powerpoint/2010/main" val="112145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באופטימיזציה מרובת מטרות, יותר </a:t>
            </a:r>
            <a:r>
              <a:rPr lang="he-IL" sz="1200" dirty="0" err="1">
                <a:latin typeface="DaunPenh" pitchFamily="2" charset="0"/>
                <a:cs typeface="DaunPenh" pitchFamily="2" charset="0"/>
              </a:rPr>
              <a:t>מפונקצית</a:t>
            </a:r>
            <a:r>
              <a:rPr lang="he-IL" sz="1200" dirty="0">
                <a:latin typeface="DaunPenh" pitchFamily="2" charset="0"/>
                <a:cs typeface="DaunPenh" pitchFamily="2" charset="0"/>
              </a:rPr>
              <a:t>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a:t>
            </a:r>
            <a:r>
              <a:rPr lang="he-IL" sz="1200" dirty="0" err="1">
                <a:latin typeface="DaunPenh" pitchFamily="2" charset="0"/>
                <a:cs typeface="DaunPenh" pitchFamily="2" charset="0"/>
              </a:rPr>
              <a:t>בו"ז</a:t>
            </a:r>
            <a:r>
              <a:rPr lang="he-IL" sz="1200" dirty="0">
                <a:latin typeface="DaunPenh" pitchFamily="2" charset="0"/>
                <a:cs typeface="DaunPenh" pitchFamily="2" charset="0"/>
              </a:rPr>
              <a:t>. </a:t>
            </a:r>
            <a:r>
              <a:rPr lang="en-US" sz="1200" dirty="0">
                <a:latin typeface="DaunPenh" pitchFamily="2" charset="0"/>
                <a:cs typeface="DaunPenh" pitchFamily="2" charset="0"/>
              </a:rPr>
              <a:t>f1, f2</a:t>
            </a:r>
            <a:r>
              <a:rPr lang="he-IL" sz="1200" dirty="0">
                <a:latin typeface="DaunPenh" pitchFamily="2" charset="0"/>
                <a:cs typeface="DaunPenh" pitchFamily="2" charset="0"/>
              </a:rPr>
              <a:t> וכולי.</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latin typeface="DaunPenh" pitchFamily="2" charset="0"/>
                <a:cs typeface="DaunPenh" pitchFamily="2" charset="0"/>
              </a:rPr>
              <a:t>X</a:t>
            </a:r>
            <a:r>
              <a:rPr lang="he-IL" sz="1200" dirty="0">
                <a:latin typeface="DaunPenh" pitchFamily="2" charset="0"/>
                <a:cs typeface="DaunPenh" pitchFamily="2" charset="0"/>
              </a:rPr>
              <a:t> הוא וקטור של משתני ההחלטה שלי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זה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המשתנים עליהם אנחנו עושים מניפולציות במהלך תהליך האופטימיזציה.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אבל, כאשר יותר מפונקציית מטרה אחת </a:t>
            </a:r>
            <a:r>
              <a:rPr lang="he-IL" sz="1200" dirty="0" err="1">
                <a:latin typeface="DaunPenh" pitchFamily="2" charset="0"/>
                <a:cs typeface="DaunPenh" pitchFamily="2" charset="0"/>
              </a:rPr>
              <a:t>מאופטמת</a:t>
            </a:r>
            <a:r>
              <a:rPr lang="he-IL" sz="1200" dirty="0">
                <a:latin typeface="DaunPenh" pitchFamily="2" charset="0"/>
                <a:cs typeface="DaunPenh" pitchFamily="2" charset="0"/>
              </a:rPr>
              <a:t>, והמטרות </a:t>
            </a:r>
            <a:r>
              <a:rPr lang="he-IL" sz="1200" b="1" u="sng" dirty="0">
                <a:latin typeface="DaunPenh" pitchFamily="2" charset="0"/>
                <a:cs typeface="DaunPenh" pitchFamily="2" charset="0"/>
              </a:rPr>
              <a:t>מתנגשות</a:t>
            </a:r>
            <a:r>
              <a:rPr lang="he-IL" sz="1200" dirty="0">
                <a:latin typeface="DaunPenh" pitchFamily="2" charset="0"/>
                <a:cs typeface="DaunPenh" pitchFamily="2" charset="0"/>
              </a:rPr>
              <a:t> זו עם זו, כמו לדוגמא שגיאה ומחיר ב</a:t>
            </a:r>
            <a:r>
              <a:rPr lang="en-US" sz="1200" dirty="0">
                <a:latin typeface="DaunPenh" pitchFamily="2" charset="0"/>
                <a:cs typeface="DaunPenh" pitchFamily="2" charset="0"/>
              </a:rPr>
              <a:t>2-obj-opt</a:t>
            </a:r>
            <a:r>
              <a:rPr lang="he-IL" sz="1200" dirty="0">
                <a:latin typeface="DaunPenh" pitchFamily="2" charset="0"/>
                <a:cs typeface="DaunPenh" pitchFamily="2" charset="0"/>
              </a:rPr>
              <a:t> (איור), אנחנו מקבלים סט של פתרונות </a:t>
            </a:r>
            <a:r>
              <a:rPr lang="he-IL" sz="1200" dirty="0" err="1">
                <a:latin typeface="DaunPenh" pitchFamily="2" charset="0"/>
                <a:cs typeface="DaunPenh" pitchFamily="2" charset="0"/>
              </a:rPr>
              <a:t>אופטמליים</a:t>
            </a:r>
            <a:r>
              <a:rPr lang="he-IL" sz="1200" dirty="0">
                <a:latin typeface="DaunPenh" pitchFamily="2" charset="0"/>
                <a:cs typeface="DaunPenh" pitchFamily="2" charset="0"/>
              </a:rPr>
              <a:t> שנקרא </a:t>
            </a:r>
            <a:r>
              <a:rPr lang="en-US" sz="1200" dirty="0">
                <a:latin typeface="DaunPenh" pitchFamily="2" charset="0"/>
                <a:cs typeface="DaunPenh" pitchFamily="2" charset="0"/>
              </a:rPr>
              <a:t>pareto-frontier</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בין הפתרונות האופטימליים קיים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 או עלות נמוכה ושגיאה גבוהה או עלות גבוהה ושגיאה נמוכה. באמצע, יש לנו דרגות שונות של </a:t>
            </a:r>
            <a:r>
              <a:rPr lang="he-IL" sz="1200" dirty="0" err="1">
                <a:latin typeface="DaunPenh" pitchFamily="2" charset="0"/>
                <a:cs typeface="DaunPenh" pitchFamily="2" charset="0"/>
              </a:rPr>
              <a:t>טריידאוף</a:t>
            </a:r>
            <a:r>
              <a:rPr lang="he-IL" sz="1200" dirty="0">
                <a:latin typeface="DaunPenh" pitchFamily="2" charset="0"/>
                <a:cs typeface="DaunPenh" pitchFamily="2" charset="0"/>
              </a:rPr>
              <a:t> בין </a:t>
            </a:r>
            <a:r>
              <a:rPr lang="he-IL" sz="1200" dirty="0" err="1">
                <a:latin typeface="DaunPenh" pitchFamily="2" charset="0"/>
                <a:cs typeface="DaunPenh" pitchFamily="2" charset="0"/>
              </a:rPr>
              <a:t>האובג'קטיבס</a:t>
            </a:r>
            <a:r>
              <a:rPr lang="he-IL" sz="1200" dirty="0">
                <a:latin typeface="DaunPenh" pitchFamily="2" charset="0"/>
                <a:cs typeface="DaunPenh" pitchFamily="2" charset="0"/>
              </a:rPr>
              <a:t> השונים.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3. הפתרונות האלו נקראים גם </a:t>
            </a:r>
            <a:r>
              <a:rPr lang="en-US" sz="1200" dirty="0">
                <a:latin typeface="DaunPenh" pitchFamily="2" charset="0"/>
                <a:cs typeface="DaunPenh" pitchFamily="2" charset="0"/>
              </a:rPr>
              <a:t>non-dominated solutions</a:t>
            </a:r>
            <a:r>
              <a:rPr lang="he-IL" sz="1200" dirty="0">
                <a:latin typeface="DaunPenh" pitchFamily="2" charset="0"/>
                <a:cs typeface="DaunPenh" pitchFamily="2" charset="0"/>
              </a:rPr>
              <a:t> (בגלל שכל אחד מהפתרונות על החזית לא יכול </a:t>
            </a:r>
            <a:r>
              <a:rPr lang="en-US" sz="1200" dirty="0">
                <a:latin typeface="DaunPenh" pitchFamily="2" charset="0"/>
                <a:cs typeface="DaunPenh" pitchFamily="2" charset="0"/>
              </a:rPr>
              <a:t>to dominate</a:t>
            </a:r>
            <a:r>
              <a:rPr lang="he-IL" sz="1200" dirty="0">
                <a:latin typeface="DaunPenh" pitchFamily="2" charset="0"/>
                <a:cs typeface="DaunPenh" pitchFamily="2" charset="0"/>
              </a:rPr>
              <a:t> על פתרון אחר ש שעל החזית).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הפתרונות האלו נבחרים כאופטימליים אם אי אפשר לשפר בפונקציה מטרה אחת מבלי לפגוע באחת אחרת.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(באזור האפור נמצאים סט של פתרונות אפשריים לבעיה).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4.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מראה לנו את הנקודות האופטימליות במובן של פונקציות המטרה. ניתן למפות את ה</a:t>
            </a:r>
            <a:r>
              <a:rPr lang="en-US" sz="1200" dirty="0">
                <a:latin typeface="DaunPenh" pitchFamily="2" charset="0"/>
                <a:cs typeface="DaunPenh" pitchFamily="2" charset="0"/>
              </a:rPr>
              <a:t>pareto front</a:t>
            </a:r>
            <a:r>
              <a:rPr lang="he-IL" sz="1200" dirty="0">
                <a:latin typeface="DaunPenh" pitchFamily="2" charset="0"/>
                <a:cs typeface="DaunPenh" pitchFamily="2" charset="0"/>
              </a:rPr>
              <a:t> לסט הפתרונות האופטימליים מבחינת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5. היתרון או היופי בשימוש באופטימיזציה מרובת מטרות היא שסט הפתרונות שמתקבל שמאפשר לבחון בו זמנית את כלל האלטרנטיבות. יש פה כלי שימושי למקבלי ההחלטות להבין איזה פתרון הם רוצים ליישם.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6</a:t>
            </a:fld>
            <a:endParaRPr lang="en-US"/>
          </a:p>
        </p:txBody>
      </p:sp>
    </p:spTree>
    <p:extLst>
      <p:ext uri="{BB962C8B-B14F-4D97-AF65-F5344CB8AC3E}">
        <p14:creationId xmlns:p14="http://schemas.microsoft.com/office/powerpoint/2010/main" val="201086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הכלי שבחרנו לעבוד </a:t>
            </a:r>
            <a:r>
              <a:rPr lang="he-IL" sz="1200" dirty="0" err="1">
                <a:latin typeface="DaunPenh" pitchFamily="2" charset="0"/>
                <a:cs typeface="DaunPenh" pitchFamily="2" charset="0"/>
              </a:rPr>
              <a:t>איתו</a:t>
            </a:r>
            <a:r>
              <a:rPr lang="he-IL" sz="1200" dirty="0">
                <a:latin typeface="DaunPenh" pitchFamily="2" charset="0"/>
                <a:cs typeface="DaunPenh" pitchFamily="2" charset="0"/>
              </a:rPr>
              <a:t> הוא הבורג – </a:t>
            </a:r>
            <a:r>
              <a:rPr lang="he-IL" sz="1200" kern="1200" dirty="0" err="1">
                <a:solidFill>
                  <a:schemeClr val="tx1"/>
                </a:solidFill>
                <a:effectLst/>
                <a:latin typeface="+mn-lt"/>
                <a:ea typeface="+mn-ea"/>
                <a:cs typeface="+mn-cs"/>
              </a:rPr>
              <a:t>אופטימייזר</a:t>
            </a:r>
            <a:r>
              <a:rPr lang="he-IL" sz="1200" kern="1200" dirty="0">
                <a:solidFill>
                  <a:schemeClr val="tx1"/>
                </a:solidFill>
                <a:effectLst/>
                <a:latin typeface="+mn-lt"/>
                <a:ea typeface="+mn-ea"/>
                <a:cs typeface="+mn-cs"/>
              </a:rPr>
              <a:t> שפותח על ידי </a:t>
            </a:r>
            <a:r>
              <a:rPr lang="en-US" sz="1200" kern="1200" dirty="0">
                <a:solidFill>
                  <a:schemeClr val="tx1"/>
                </a:solidFill>
                <a:effectLst/>
                <a:latin typeface="+mn-lt"/>
                <a:ea typeface="+mn-ea"/>
                <a:cs typeface="+mn-cs"/>
              </a:rPr>
              <a:t>David </a:t>
            </a:r>
            <a:r>
              <a:rPr lang="en-US" sz="1200" kern="1200" dirty="0" err="1">
                <a:solidFill>
                  <a:schemeClr val="tx1"/>
                </a:solidFill>
                <a:effectLst/>
                <a:latin typeface="+mn-lt"/>
                <a:ea typeface="+mn-ea"/>
                <a:cs typeface="+mn-cs"/>
              </a:rPr>
              <a:t>Hadka</a:t>
            </a:r>
            <a:r>
              <a:rPr lang="he-IL" sz="1200" kern="1200" dirty="0">
                <a:solidFill>
                  <a:schemeClr val="tx1"/>
                </a:solidFill>
                <a:effectLst/>
                <a:latin typeface="+mn-lt"/>
                <a:ea typeface="+mn-ea"/>
                <a:cs typeface="+mn-cs"/>
              </a:rPr>
              <a:t> מאוניברסיטת פנסילבניה ו-</a:t>
            </a:r>
            <a:r>
              <a:rPr lang="en-US" sz="1200" kern="1200" dirty="0">
                <a:solidFill>
                  <a:schemeClr val="tx1"/>
                </a:solidFill>
                <a:effectLst/>
                <a:latin typeface="+mn-lt"/>
                <a:ea typeface="+mn-ea"/>
                <a:cs typeface="+mn-cs"/>
              </a:rPr>
              <a:t>Patrick </a:t>
            </a:r>
            <a:r>
              <a:rPr lang="he-IL" sz="1200" kern="1200" dirty="0" err="1">
                <a:solidFill>
                  <a:schemeClr val="tx1"/>
                </a:solidFill>
                <a:effectLst/>
                <a:latin typeface="+mn-lt"/>
                <a:ea typeface="+mn-ea"/>
                <a:cs typeface="+mn-cs"/>
              </a:rPr>
              <a:t>R</a:t>
            </a:r>
            <a:r>
              <a:rPr lang="en-US" sz="1200" kern="1200" dirty="0" err="1">
                <a:solidFill>
                  <a:schemeClr val="tx1"/>
                </a:solidFill>
                <a:effectLst/>
                <a:latin typeface="+mn-lt"/>
                <a:ea typeface="+mn-ea"/>
                <a:cs typeface="+mn-cs"/>
              </a:rPr>
              <a:t>eed</a:t>
            </a:r>
            <a:r>
              <a:rPr lang="he-IL" sz="1200" kern="1200" dirty="0">
                <a:solidFill>
                  <a:schemeClr val="tx1"/>
                </a:solidFill>
                <a:effectLst/>
                <a:latin typeface="+mn-lt"/>
                <a:ea typeface="+mn-ea"/>
                <a:cs typeface="+mn-cs"/>
              </a:rPr>
              <a:t> מאוניברסיטת קורנל.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הבורג משתמש באלגוריתם </a:t>
            </a:r>
            <a:r>
              <a:rPr lang="he-IL" sz="1200" kern="1200" dirty="0" err="1">
                <a:solidFill>
                  <a:schemeClr val="tx1"/>
                </a:solidFill>
                <a:effectLst/>
                <a:latin typeface="+mn-lt"/>
                <a:ea typeface="+mn-ea"/>
                <a:cs typeface="+mn-cs"/>
              </a:rPr>
              <a:t>אובולוציוני</a:t>
            </a:r>
            <a:r>
              <a:rPr lang="he-IL" sz="1200" kern="1200" dirty="0">
                <a:solidFill>
                  <a:schemeClr val="tx1"/>
                </a:solidFill>
                <a:effectLst/>
                <a:latin typeface="+mn-lt"/>
                <a:ea typeface="+mn-ea"/>
                <a:cs typeface="+mn-cs"/>
              </a:rPr>
              <a:t> למצוא את סט הפתרונות האופטימלי.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כמובן כדאי לציין שהבעיה שאנחנו רוצים לפתור כאן היא </a:t>
            </a:r>
            <a:r>
              <a:rPr lang="en-US" sz="1200" kern="1200" dirty="0">
                <a:solidFill>
                  <a:schemeClr val="tx1"/>
                </a:solidFill>
                <a:effectLst/>
                <a:latin typeface="+mn-lt"/>
                <a:ea typeface="+mn-ea"/>
                <a:cs typeface="+mn-cs"/>
              </a:rPr>
              <a:t>NP-hard</a:t>
            </a:r>
            <a:r>
              <a:rPr lang="he-IL" sz="1200" kern="1200" dirty="0">
                <a:solidFill>
                  <a:schemeClr val="tx1"/>
                </a:solidFill>
                <a:effectLst/>
                <a:latin typeface="+mn-lt"/>
                <a:ea typeface="+mn-ea"/>
                <a:cs typeface="+mn-cs"/>
              </a:rPr>
              <a:t> ולכן </a:t>
            </a:r>
            <a:r>
              <a:rPr lang="he-IL" sz="1200" dirty="0">
                <a:solidFill>
                  <a:srgbClr val="000000"/>
                </a:solidFill>
                <a:latin typeface="DaunPenh" pitchFamily="2" charset="0"/>
                <a:cs typeface="DaunPenh" pitchFamily="2" charset="0"/>
              </a:rPr>
              <a:t>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ולכן, מעבר לגודל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והם יודעים להפיק פתרונות אופטימליים, או קרובים מספיק לאופטימליים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a:t>
            </a: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היוריסטיקה שאלגוריתמים אבולוציוניים משתמשים בה </a:t>
            </a:r>
            <a:r>
              <a:rPr lang="he-IL" sz="1200" dirty="0">
                <a:solidFill>
                  <a:srgbClr val="000000"/>
                </a:solidFill>
                <a:latin typeface="DaunPenh" pitchFamily="2" charset="0"/>
                <a:cs typeface="DaunPenh" pitchFamily="2" charset="0"/>
              </a:rPr>
              <a:t>קיבלה השראה מתורת האבולוציה. </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ברעיון הכללי (</a:t>
            </a:r>
            <a:r>
              <a:rPr lang="he-IL" sz="1200" kern="1200" dirty="0" err="1">
                <a:solidFill>
                  <a:schemeClr val="tx1"/>
                </a:solidFill>
                <a:effectLst/>
                <a:latin typeface="+mn-lt"/>
                <a:ea typeface="+mn-ea"/>
                <a:cs typeface="+mn-cs"/>
              </a:rPr>
              <a:t>סכימה</a:t>
            </a:r>
            <a:r>
              <a:rPr lang="he-IL" sz="1200" kern="1200" dirty="0">
                <a:solidFill>
                  <a:schemeClr val="tx1"/>
                </a:solidFill>
                <a:effectLst/>
                <a:latin typeface="+mn-lt"/>
                <a:ea typeface="+mn-ea"/>
                <a:cs typeface="+mn-cs"/>
              </a:rPr>
              <a:t>)- </a:t>
            </a:r>
          </a:p>
          <a:p>
            <a:pPr algn="r" rtl="1"/>
            <a:r>
              <a:rPr lang="he-IL" sz="1200" kern="1200" dirty="0">
                <a:solidFill>
                  <a:schemeClr val="tx1"/>
                </a:solidFill>
                <a:effectLst/>
                <a:latin typeface="+mn-lt"/>
                <a:ea typeface="+mn-ea"/>
                <a:cs typeface="+mn-cs"/>
              </a:rPr>
              <a:t>האלגוריתם מתחיל בייצור אקראי של סט של פתרונות אפשריים. הם אוכלוסיית החיפוש כרגע. ואז, נכנסים ללולאה של בחירת זוג או יותר של פתרונות (הורים) מאוכלוסיית החיפוש, יישום של אופרטור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(שיחלוף בעברית). (גם מוטציה וגם </a:t>
            </a:r>
            <a:r>
              <a:rPr lang="he-IL" sz="1200" kern="1200" dirty="0" err="1">
                <a:solidFill>
                  <a:schemeClr val="tx1"/>
                </a:solidFill>
                <a:effectLst/>
                <a:latin typeface="+mn-lt"/>
                <a:ea typeface="+mn-ea"/>
                <a:cs typeface="+mn-cs"/>
              </a:rPr>
              <a:t>קרוסאובר</a:t>
            </a:r>
            <a:r>
              <a:rPr lang="he-IL" sz="1200" kern="1200" dirty="0">
                <a:solidFill>
                  <a:schemeClr val="tx1"/>
                </a:solidFill>
                <a:effectLst/>
                <a:latin typeface="+mn-lt"/>
                <a:ea typeface="+mn-ea"/>
                <a:cs typeface="+mn-cs"/>
              </a:rPr>
              <a:t> הם סוג של </a:t>
            </a:r>
            <a:r>
              <a:rPr lang="he-IL" sz="1200" kern="1200" dirty="0" err="1">
                <a:solidFill>
                  <a:schemeClr val="tx1"/>
                </a:solidFill>
                <a:effectLst/>
                <a:latin typeface="+mn-lt"/>
                <a:ea typeface="+mn-ea"/>
                <a:cs typeface="+mn-cs"/>
              </a:rPr>
              <a:t>רקומבינציה</a:t>
            </a:r>
            <a:r>
              <a:rPr lang="he-IL" sz="1200" kern="1200" dirty="0">
                <a:solidFill>
                  <a:schemeClr val="tx1"/>
                </a:solidFill>
                <a:effectLst/>
                <a:latin typeface="+mn-lt"/>
                <a:ea typeface="+mn-ea"/>
                <a:cs typeface="+mn-cs"/>
              </a:rPr>
              <a:t>) כדי לייצר צאצאים = פתרונות חדשים. בכל פעם שנוצרים פתרונות חדשים, מתעדכנת אוכלוסיית החיפוש באמצעות הפעלה של אסטרטגיית החלפה מסוימת. פתרונות פחות טובים מוצאים מאוכלוסיית החיפוש, ופתרונות טובים נשארים. הלולאה הזאת בדרך כלל מסתיימת בסוף </a:t>
            </a:r>
            <a:r>
              <a:rPr lang="en-US" sz="1200" kern="1200" dirty="0">
                <a:solidFill>
                  <a:schemeClr val="tx1"/>
                </a:solidFill>
                <a:effectLst/>
                <a:latin typeface="+mn-lt"/>
                <a:ea typeface="+mn-ea"/>
                <a:cs typeface="+mn-cs"/>
              </a:rPr>
              <a:t>NF</a:t>
            </a:r>
            <a:r>
              <a:rPr lang="he-IL" sz="1200" kern="1200" dirty="0" err="1">
                <a:solidFill>
                  <a:schemeClr val="tx1"/>
                </a:solidFill>
                <a:effectLst/>
                <a:latin typeface="+mn-lt"/>
                <a:ea typeface="+mn-ea"/>
                <a:cs typeface="+mn-cs"/>
              </a:rPr>
              <a:t>E</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שהוגדר מראש. האסטרטגיות של כל אחד מהתהליכים האלו שונות בכל אלגוריתם.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3. ה-</a:t>
            </a:r>
            <a:r>
              <a:rPr lang="en-US" sz="1200" kern="1200" dirty="0">
                <a:solidFill>
                  <a:schemeClr val="tx1"/>
                </a:solidFill>
                <a:effectLst/>
                <a:latin typeface="+mn-lt"/>
                <a:ea typeface="+mn-ea"/>
                <a:cs typeface="+mn-cs"/>
              </a:rPr>
              <a:t>Borg</a:t>
            </a:r>
            <a:r>
              <a:rPr lang="he-IL" sz="1200" kern="1200" dirty="0">
                <a:solidFill>
                  <a:schemeClr val="tx1"/>
                </a:solidFill>
                <a:effectLst/>
                <a:latin typeface="+mn-lt"/>
                <a:ea typeface="+mn-ea"/>
                <a:cs typeface="+mn-cs"/>
              </a:rPr>
              <a:t>, מיישם כמה תהליכים שהופכים אותו </a:t>
            </a:r>
            <a:r>
              <a:rPr lang="he-IL" sz="1200" kern="1200" dirty="0" err="1">
                <a:solidFill>
                  <a:schemeClr val="tx1"/>
                </a:solidFill>
                <a:effectLst/>
                <a:latin typeface="+mn-lt"/>
                <a:ea typeface="+mn-ea"/>
                <a:cs typeface="+mn-cs"/>
              </a:rPr>
              <a:t>לאופטימייזר</a:t>
            </a:r>
            <a:r>
              <a:rPr lang="he-IL" sz="1200" kern="1200" dirty="0">
                <a:solidFill>
                  <a:schemeClr val="tx1"/>
                </a:solidFill>
                <a:effectLst/>
                <a:latin typeface="+mn-lt"/>
                <a:ea typeface="+mn-ea"/>
                <a:cs typeface="+mn-cs"/>
              </a:rPr>
              <a:t> די טוב.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1. אפסילון </a:t>
            </a:r>
            <a:r>
              <a:rPr lang="he-IL" sz="1200" kern="1200" dirty="0" err="1">
                <a:solidFill>
                  <a:schemeClr val="tx1"/>
                </a:solidFill>
                <a:effectLst/>
                <a:latin typeface="+mn-lt"/>
                <a:ea typeface="+mn-ea"/>
                <a:cs typeface="+mn-cs"/>
              </a:rPr>
              <a:t>דומיננס</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ארקייב</a:t>
            </a:r>
            <a:r>
              <a:rPr lang="he-IL" sz="1200" kern="1200" dirty="0">
                <a:solidFill>
                  <a:schemeClr val="tx1"/>
                </a:solidFill>
                <a:effectLst/>
                <a:latin typeface="+mn-lt"/>
                <a:ea typeface="+mn-ea"/>
                <a:cs typeface="+mn-cs"/>
              </a:rPr>
              <a:t> – בנוסף לסט הפתרונות הקיימים </a:t>
            </a:r>
            <a:r>
              <a:rPr lang="he-IL" sz="1200" kern="1200" dirty="0" err="1">
                <a:solidFill>
                  <a:schemeClr val="tx1"/>
                </a:solidFill>
                <a:effectLst/>
                <a:latin typeface="+mn-lt"/>
                <a:ea typeface="+mn-ea"/>
                <a:cs typeface="+mn-cs"/>
              </a:rPr>
              <a:t>באוכלוסיה</a:t>
            </a:r>
            <a:r>
              <a:rPr lang="he-IL" sz="1200" kern="1200" dirty="0">
                <a:solidFill>
                  <a:schemeClr val="tx1"/>
                </a:solidFill>
                <a:effectLst/>
                <a:latin typeface="+mn-lt"/>
                <a:ea typeface="+mn-ea"/>
                <a:cs typeface="+mn-cs"/>
              </a:rPr>
              <a:t>, יש לי </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של פתרונות </a:t>
            </a:r>
            <a:r>
              <a:rPr lang="he-IL" sz="1200" kern="1200" dirty="0" err="1">
                <a:solidFill>
                  <a:schemeClr val="tx1"/>
                </a:solidFill>
                <a:effectLst/>
                <a:latin typeface="+mn-lt"/>
                <a:ea typeface="+mn-ea"/>
                <a:cs typeface="+mn-cs"/>
              </a:rPr>
              <a:t>נונ-דומינייאד</a:t>
            </a:r>
            <a:r>
              <a:rPr lang="he-IL" sz="1200" kern="1200" dirty="0">
                <a:solidFill>
                  <a:schemeClr val="tx1"/>
                </a:solidFill>
                <a:effectLst/>
                <a:latin typeface="+mn-lt"/>
                <a:ea typeface="+mn-ea"/>
                <a:cs typeface="+mn-cs"/>
              </a:rPr>
              <a:t>, שאליו מועברים כל אותם פתרונות שמצאתי בינתיים כאופטימליים. </a:t>
            </a:r>
            <a:r>
              <a:rPr lang="he-IL" sz="1200" b="1" kern="1200" dirty="0">
                <a:solidFill>
                  <a:schemeClr val="tx1"/>
                </a:solidFill>
                <a:effectLst/>
                <a:latin typeface="+mn-lt"/>
                <a:ea typeface="+mn-ea"/>
                <a:cs typeface="+mn-cs"/>
              </a:rPr>
              <a:t>האפסילון הוא רזולוציה מינימלית של הפתרונות והוא יקבע את גודל הארכיון של הפתרונות</a:t>
            </a:r>
            <a:r>
              <a:rPr lang="he-IL" sz="1200" kern="1200" dirty="0">
                <a:solidFill>
                  <a:schemeClr val="tx1"/>
                </a:solidFill>
                <a:effectLst/>
                <a:latin typeface="+mn-lt"/>
                <a:ea typeface="+mn-ea"/>
                <a:cs typeface="+mn-cs"/>
              </a:rPr>
              <a:t>. את האפסילון אני קובעת, לפי היכרותי עם הבעיה.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((בעצם בכל פעם שנוצר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חדש (צאצא) מתרחש תהליך עדכון של ה</a:t>
            </a:r>
            <a:r>
              <a:rPr lang="en-US" sz="1200" kern="1200" dirty="0">
                <a:solidFill>
                  <a:schemeClr val="tx1"/>
                </a:solidFill>
                <a:effectLst/>
                <a:latin typeface="+mn-lt"/>
                <a:ea typeface="+mn-ea"/>
                <a:cs typeface="+mn-cs"/>
              </a:rPr>
              <a:t>archive</a:t>
            </a:r>
            <a:r>
              <a:rPr lang="he-IL" sz="1200" kern="1200" dirty="0">
                <a:solidFill>
                  <a:schemeClr val="tx1"/>
                </a:solidFill>
                <a:effectLst/>
                <a:latin typeface="+mn-lt"/>
                <a:ea typeface="+mn-ea"/>
                <a:cs typeface="+mn-cs"/>
              </a:rPr>
              <a:t>. בתהליך העדכון, כל פתרון פחות טוב </a:t>
            </a:r>
            <a:r>
              <a:rPr lang="he-IL" sz="1200" kern="1200" dirty="0" err="1">
                <a:solidFill>
                  <a:schemeClr val="tx1"/>
                </a:solidFill>
                <a:effectLst/>
                <a:latin typeface="+mn-lt"/>
                <a:ea typeface="+mn-ea"/>
                <a:cs typeface="+mn-cs"/>
              </a:rPr>
              <a:t>מהפיתרון</a:t>
            </a:r>
            <a:r>
              <a:rPr lang="he-IL" sz="1200" kern="1200" dirty="0">
                <a:solidFill>
                  <a:schemeClr val="tx1"/>
                </a:solidFill>
                <a:effectLst/>
                <a:latin typeface="+mn-lt"/>
                <a:ea typeface="+mn-ea"/>
                <a:cs typeface="+mn-cs"/>
              </a:rPr>
              <a:t> החדש המוצע עף </a:t>
            </a:r>
            <a:r>
              <a:rPr lang="he-IL" sz="1200" kern="1200" dirty="0" err="1">
                <a:solidFill>
                  <a:schemeClr val="tx1"/>
                </a:solidFill>
                <a:effectLst/>
                <a:latin typeface="+mn-lt"/>
                <a:ea typeface="+mn-ea"/>
                <a:cs typeface="+mn-cs"/>
              </a:rPr>
              <a:t>מהארקייב</a:t>
            </a:r>
            <a:r>
              <a:rPr lang="he-IL" sz="1200" kern="1200" dirty="0">
                <a:solidFill>
                  <a:schemeClr val="tx1"/>
                </a:solidFill>
                <a:effectLst/>
                <a:latin typeface="+mn-lt"/>
                <a:ea typeface="+mn-ea"/>
                <a:cs typeface="+mn-cs"/>
              </a:rPr>
              <a:t> והחדש נכנס. אם מצאתי </a:t>
            </a:r>
            <a:r>
              <a:rPr lang="he-IL" sz="1200" kern="1200" dirty="0" err="1">
                <a:solidFill>
                  <a:schemeClr val="tx1"/>
                </a:solidFill>
                <a:effectLst/>
                <a:latin typeface="+mn-lt"/>
                <a:ea typeface="+mn-ea"/>
                <a:cs typeface="+mn-cs"/>
              </a:rPr>
              <a:t>בארקייב</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טוב יותר מהחדש, החדש לא נכנס. ))</a:t>
            </a:r>
          </a:p>
          <a:p>
            <a:pPr algn="r" rtl="1"/>
            <a:r>
              <a:rPr lang="he-IL" sz="1200" kern="1200" dirty="0">
                <a:solidFill>
                  <a:schemeClr val="tx1"/>
                </a:solidFill>
                <a:effectLst/>
                <a:latin typeface="+mn-lt"/>
                <a:ea typeface="+mn-ea"/>
                <a:cs typeface="+mn-cs"/>
              </a:rPr>
              <a:t>((הבורג מיישם וריאציה של עיקרון זה שנקראת (</a:t>
            </a:r>
            <a:r>
              <a:rPr lang="en-US" sz="1200" kern="1200" dirty="0">
                <a:solidFill>
                  <a:schemeClr val="tx1"/>
                </a:solidFill>
                <a:effectLst/>
                <a:latin typeface="+mn-lt"/>
                <a:ea typeface="+mn-ea"/>
                <a:cs typeface="+mn-cs"/>
              </a:rPr>
              <a:t>eps box</a:t>
            </a:r>
            <a:r>
              <a:rPr lang="he-IL" sz="1200" kern="1200" dirty="0">
                <a:solidFill>
                  <a:schemeClr val="tx1"/>
                </a:solidFill>
                <a:effectLst/>
                <a:latin typeface="+mn-lt"/>
                <a:ea typeface="+mn-ea"/>
                <a:cs typeface="+mn-cs"/>
              </a:rPr>
              <a:t>) שבעצם </a:t>
            </a:r>
            <a:r>
              <a:rPr lang="he-IL" sz="1200" b="1" kern="1200" dirty="0">
                <a:solidFill>
                  <a:schemeClr val="tx1"/>
                </a:solidFill>
                <a:effectLst/>
                <a:latin typeface="+mn-lt"/>
                <a:ea typeface="+mn-ea"/>
                <a:cs typeface="+mn-cs"/>
              </a:rPr>
              <a:t>מחלקת את מרחב הפתרונות (</a:t>
            </a:r>
            <a:r>
              <a:rPr lang="en-US" sz="1200" b="1" kern="1200" dirty="0">
                <a:solidFill>
                  <a:schemeClr val="tx1"/>
                </a:solidFill>
                <a:effectLst/>
                <a:latin typeface="+mn-lt"/>
                <a:ea typeface="+mn-ea"/>
                <a:cs typeface="+mn-cs"/>
              </a:rPr>
              <a:t>objective space</a:t>
            </a:r>
            <a:r>
              <a:rPr lang="he-IL" sz="1200" b="1"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למן </a:t>
            </a:r>
            <a:r>
              <a:rPr lang="he-IL" sz="1200" b="1" kern="1200" dirty="0">
                <a:solidFill>
                  <a:schemeClr val="tx1"/>
                </a:solidFill>
                <a:effectLst/>
                <a:latin typeface="+mn-lt"/>
                <a:ea typeface="+mn-ea"/>
                <a:cs typeface="+mn-cs"/>
              </a:rPr>
              <a:t>קופסאות עם שוליים בגודל אפסילון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boxes</a:t>
            </a:r>
            <a:r>
              <a:rPr lang="he-IL" sz="1200" kern="1200" dirty="0">
                <a:solidFill>
                  <a:schemeClr val="tx1"/>
                </a:solidFill>
                <a:effectLst/>
                <a:latin typeface="+mn-lt"/>
                <a:ea typeface="+mn-ea"/>
                <a:cs typeface="+mn-cs"/>
              </a:rPr>
              <a:t>) (אפסילון הוא גודל צלע הקופסא, עבור </a:t>
            </a:r>
            <a:r>
              <a:rPr lang="he-IL" sz="1200" kern="1200" dirty="0" err="1">
                <a:solidFill>
                  <a:schemeClr val="tx1"/>
                </a:solidFill>
                <a:effectLst/>
                <a:latin typeface="+mn-lt"/>
                <a:ea typeface="+mn-ea"/>
                <a:cs typeface="+mn-cs"/>
              </a:rPr>
              <a:t>אובג'קטיב</a:t>
            </a:r>
            <a:r>
              <a:rPr lang="he-IL" sz="1200" kern="1200" dirty="0">
                <a:solidFill>
                  <a:schemeClr val="tx1"/>
                </a:solidFill>
                <a:effectLst/>
                <a:latin typeface="+mn-lt"/>
                <a:ea typeface="+mn-ea"/>
                <a:cs typeface="+mn-cs"/>
              </a:rPr>
              <a:t> מסוים). אם שני פתרונות נמצאים באותו אפסילון בוקס, </a:t>
            </a:r>
            <a:r>
              <a:rPr lang="he-IL" sz="1200" kern="1200" dirty="0" err="1">
                <a:solidFill>
                  <a:schemeClr val="tx1"/>
                </a:solidFill>
                <a:effectLst/>
                <a:latin typeface="+mn-lt"/>
                <a:ea typeface="+mn-ea"/>
                <a:cs typeface="+mn-cs"/>
              </a:rPr>
              <a:t>ילקח</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הפיתרון</a:t>
            </a:r>
            <a:r>
              <a:rPr lang="he-IL" sz="1200" kern="1200" dirty="0">
                <a:solidFill>
                  <a:schemeClr val="tx1"/>
                </a:solidFill>
                <a:effectLst/>
                <a:latin typeface="+mn-lt"/>
                <a:ea typeface="+mn-ea"/>
                <a:cs typeface="+mn-cs"/>
              </a:rPr>
              <a:t> המינימלי.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1200" dirty="0">
                <a:solidFill>
                  <a:schemeClr val="tx1"/>
                </a:solidFill>
                <a:effectLst/>
                <a:latin typeface="+mn-lt"/>
                <a:ea typeface="+mn-ea"/>
                <a:cs typeface="+mn-cs"/>
              </a:rPr>
              <a:t>בעצם אני מקבלת </a:t>
            </a:r>
            <a:r>
              <a:rPr lang="en-US" sz="1200" b="1" kern="1200" dirty="0">
                <a:solidFill>
                  <a:schemeClr val="tx1"/>
                </a:solidFill>
                <a:effectLst/>
                <a:latin typeface="+mn-lt"/>
                <a:ea typeface="+mn-ea"/>
                <a:cs typeface="+mn-cs"/>
              </a:rPr>
              <a:t>pareto front</a:t>
            </a:r>
            <a:r>
              <a:rPr lang="he-IL" sz="1200" b="1" kern="1200" dirty="0">
                <a:solidFill>
                  <a:schemeClr val="tx1"/>
                </a:solidFill>
                <a:effectLst/>
                <a:latin typeface="+mn-lt"/>
                <a:ea typeface="+mn-ea"/>
                <a:cs typeface="+mn-cs"/>
              </a:rPr>
              <a:t> (או פתרונות) מקורבים עד כדי אפסילון</a:t>
            </a:r>
            <a:r>
              <a:rPr lang="he-IL" sz="1200" kern="1200" dirty="0">
                <a:solidFill>
                  <a:schemeClr val="tx1"/>
                </a:solidFill>
                <a:effectLst/>
                <a:latin typeface="+mn-lt"/>
                <a:ea typeface="+mn-ea"/>
                <a:cs typeface="+mn-cs"/>
              </a:rPr>
              <a:t>. קיימת הוכחת התכנסות ל"</a:t>
            </a:r>
            <a:r>
              <a:rPr lang="en-US" sz="1200" kern="1200" dirty="0">
                <a:solidFill>
                  <a:schemeClr val="tx1"/>
                </a:solidFill>
                <a:effectLst/>
                <a:latin typeface="+mn-lt"/>
                <a:ea typeface="+mn-ea"/>
                <a:cs typeface="+mn-cs"/>
              </a:rPr>
              <a:t>true pareto front</a:t>
            </a:r>
            <a:r>
              <a:rPr lang="he-IL" sz="1200" kern="1200" dirty="0">
                <a:solidFill>
                  <a:schemeClr val="tx1"/>
                </a:solidFill>
                <a:effectLst/>
                <a:latin typeface="+mn-lt"/>
                <a:ea typeface="+mn-ea"/>
                <a:cs typeface="+mn-cs"/>
              </a:rPr>
              <a:t>" לאלגוריתמים שמשתמשים בתכונה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2. מיישם </a:t>
            </a:r>
            <a:r>
              <a:rPr lang="he-IL" sz="1200" b="1" u="sng" kern="1200" dirty="0">
                <a:solidFill>
                  <a:schemeClr val="tx1"/>
                </a:solidFill>
                <a:effectLst/>
                <a:latin typeface="+mn-lt"/>
                <a:ea typeface="+mn-ea"/>
                <a:cs typeface="+mn-cs"/>
              </a:rPr>
              <a:t>אפסילון פרוגרס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eps progress</a:t>
            </a:r>
            <a:r>
              <a:rPr lang="he-IL" sz="1200" kern="1200" dirty="0">
                <a:solidFill>
                  <a:schemeClr val="tx1"/>
                </a:solidFill>
                <a:effectLst/>
                <a:latin typeface="+mn-lt"/>
                <a:ea typeface="+mn-ea"/>
                <a:cs typeface="+mn-cs"/>
              </a:rPr>
              <a:t>) – </a:t>
            </a:r>
            <a:r>
              <a:rPr lang="he-IL" sz="1200" b="1" kern="1200" dirty="0">
                <a:solidFill>
                  <a:schemeClr val="tx1"/>
                </a:solidFill>
                <a:effectLst/>
                <a:latin typeface="+mn-lt"/>
                <a:ea typeface="+mn-ea"/>
                <a:cs typeface="+mn-cs"/>
              </a:rPr>
              <a:t>מדד של התקדמות תהליך החיפוש ומצב הסטגנציה</a:t>
            </a:r>
            <a:r>
              <a:rPr lang="he-IL" sz="1200" kern="1200" dirty="0">
                <a:solidFill>
                  <a:schemeClr val="tx1"/>
                </a:solidFill>
                <a:effectLst/>
                <a:latin typeface="+mn-lt"/>
                <a:ea typeface="+mn-ea"/>
                <a:cs typeface="+mn-cs"/>
              </a:rPr>
              <a:t>. אם האלגוריתם לא מצליח לשמור על קצב חיפוש מסוים, זה מעיד על סטגנציה ויש חשש להיתקעות במינימום מקומי. אפסילון פרוגרס מתרחש כאשר מתקבל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לארכיון ולא היה פתרון קודם בארכיון בקופסא אליה שייך הפתרון. וכך אפסילון הוא הערך מינימום לשיפור. האלגוריתם כן יקבל </a:t>
            </a:r>
            <a:r>
              <a:rPr lang="he-IL" sz="1200" kern="1200" dirty="0" err="1">
                <a:solidFill>
                  <a:schemeClr val="tx1"/>
                </a:solidFill>
                <a:effectLst/>
                <a:latin typeface="+mn-lt"/>
                <a:ea typeface="+mn-ea"/>
                <a:cs typeface="+mn-cs"/>
              </a:rPr>
              <a:t>פיתרון</a:t>
            </a:r>
            <a:r>
              <a:rPr lang="he-IL" sz="1200" kern="1200" dirty="0">
                <a:solidFill>
                  <a:schemeClr val="tx1"/>
                </a:solidFill>
                <a:effectLst/>
                <a:latin typeface="+mn-lt"/>
                <a:ea typeface="+mn-ea"/>
                <a:cs typeface="+mn-cs"/>
              </a:rPr>
              <a:t> שנמצא באותה קופסא אבל זה לא יספר כאפסילון פרוגרס.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סופר את מספר </a:t>
            </a:r>
            <a:r>
              <a:rPr lang="he-IL" sz="1200" kern="1200" dirty="0" err="1">
                <a:solidFill>
                  <a:schemeClr val="tx1"/>
                </a:solidFill>
                <a:effectLst/>
                <a:latin typeface="+mn-lt"/>
                <a:ea typeface="+mn-ea"/>
                <a:cs typeface="+mn-cs"/>
              </a:rPr>
              <a:t>הפרוגרסים</a:t>
            </a:r>
            <a:r>
              <a:rPr lang="he-IL" sz="1200" kern="1200" dirty="0">
                <a:solidFill>
                  <a:schemeClr val="tx1"/>
                </a:solidFill>
                <a:effectLst/>
                <a:latin typeface="+mn-lt"/>
                <a:ea typeface="+mn-ea"/>
                <a:cs typeface="+mn-cs"/>
              </a:rPr>
              <a:t> בתוך מספר מוגדר של </a:t>
            </a:r>
            <a:r>
              <a:rPr lang="en-US" sz="1200" kern="1200" dirty="0">
                <a:solidFill>
                  <a:schemeClr val="tx1"/>
                </a:solidFill>
                <a:effectLst/>
                <a:latin typeface="+mn-lt"/>
                <a:ea typeface="+mn-ea"/>
                <a:cs typeface="+mn-cs"/>
              </a:rPr>
              <a:t>NFE</a:t>
            </a:r>
            <a:r>
              <a:rPr lang="he-IL" sz="1200" kern="1200" dirty="0">
                <a:solidFill>
                  <a:schemeClr val="tx1"/>
                </a:solidFill>
                <a:effectLst/>
                <a:latin typeface="+mn-lt"/>
                <a:ea typeface="+mn-ea"/>
                <a:cs typeface="+mn-cs"/>
              </a:rPr>
              <a:t>. אם </a:t>
            </a:r>
            <a:r>
              <a:rPr lang="he-IL" sz="1200" kern="1200" dirty="0" err="1">
                <a:solidFill>
                  <a:schemeClr val="tx1"/>
                </a:solidFill>
                <a:effectLst/>
                <a:latin typeface="+mn-lt"/>
                <a:ea typeface="+mn-ea"/>
                <a:cs typeface="+mn-cs"/>
              </a:rPr>
              <a:t>הקאונטר</a:t>
            </a:r>
            <a:r>
              <a:rPr lang="he-IL" sz="1200" kern="1200" dirty="0">
                <a:solidFill>
                  <a:schemeClr val="tx1"/>
                </a:solidFill>
                <a:effectLst/>
                <a:latin typeface="+mn-lt"/>
                <a:ea typeface="+mn-ea"/>
                <a:cs typeface="+mn-cs"/>
              </a:rPr>
              <a:t> לא השתנה אחרי איקס </a:t>
            </a:r>
            <a:r>
              <a:rPr lang="he-IL" sz="1200" kern="1200" dirty="0" err="1">
                <a:solidFill>
                  <a:schemeClr val="tx1"/>
                </a:solidFill>
                <a:effectLst/>
                <a:latin typeface="+mn-lt"/>
                <a:ea typeface="+mn-ea"/>
                <a:cs typeface="+mn-cs"/>
              </a:rPr>
              <a:t>איוולואציות</a:t>
            </a:r>
            <a:r>
              <a:rPr lang="he-IL" sz="1200" kern="1200" dirty="0">
                <a:solidFill>
                  <a:schemeClr val="tx1"/>
                </a:solidFill>
                <a:effectLst/>
                <a:latin typeface="+mn-lt"/>
                <a:ea typeface="+mn-ea"/>
                <a:cs typeface="+mn-cs"/>
              </a:rPr>
              <a:t> אז אנחנו בסטגנציה וצריך לעשות </a:t>
            </a:r>
            <a:r>
              <a:rPr lang="he-IL" sz="1200" b="1" u="sng"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3. </a:t>
            </a:r>
            <a:r>
              <a:rPr lang="he-IL" sz="1200" b="1" kern="1200" dirty="0" err="1">
                <a:solidFill>
                  <a:schemeClr val="tx1"/>
                </a:solidFill>
                <a:effectLst/>
                <a:latin typeface="+mn-lt"/>
                <a:ea typeface="+mn-ea"/>
                <a:cs typeface="+mn-cs"/>
              </a:rPr>
              <a:t>ריסטארט</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בתהליך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החדשה מתמלאת בפתרונות הארכיון פלוס פתרונות שנבחרו רנדומלית מהארכיון ועוברים מוטציה (</a:t>
            </a:r>
            <a:r>
              <a:rPr lang="he-IL" sz="1200" kern="1200" dirty="0" err="1">
                <a:solidFill>
                  <a:schemeClr val="tx1"/>
                </a:solidFill>
                <a:effectLst/>
                <a:latin typeface="+mn-lt"/>
                <a:ea typeface="+mn-ea"/>
                <a:cs typeface="+mn-cs"/>
              </a:rPr>
              <a:t>יוניפורמית</a:t>
            </a:r>
            <a:r>
              <a:rPr lang="he-IL" sz="1200" kern="1200" dirty="0">
                <a:solidFill>
                  <a:schemeClr val="tx1"/>
                </a:solidFill>
                <a:effectLst/>
                <a:latin typeface="+mn-lt"/>
                <a:ea typeface="+mn-ea"/>
                <a:cs typeface="+mn-cs"/>
              </a:rPr>
              <a:t>).וככה אנחנו לא מתרחקים יותר מידי מהכיוון הכללי, אבל כן יוצאים מהמינימום המקומי.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((בתהליך הזה הבורג עושה גם אדפטציה לגודל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לסיכום - האפסילון פרוגרס לא מאפשר להיתקע בנקודות מינימום ומיישם את מנגנון </a:t>
            </a:r>
            <a:r>
              <a:rPr lang="he-IL" sz="1200" kern="1200" dirty="0" err="1">
                <a:solidFill>
                  <a:schemeClr val="tx1"/>
                </a:solidFill>
                <a:effectLst/>
                <a:latin typeface="+mn-lt"/>
                <a:ea typeface="+mn-ea"/>
                <a:cs typeface="+mn-cs"/>
              </a:rPr>
              <a:t>הריסטרט</a:t>
            </a:r>
            <a:r>
              <a:rPr lang="he-IL" sz="1200" kern="1200" dirty="0">
                <a:solidFill>
                  <a:schemeClr val="tx1"/>
                </a:solidFill>
                <a:effectLst/>
                <a:latin typeface="+mn-lt"/>
                <a:ea typeface="+mn-ea"/>
                <a:cs typeface="+mn-cs"/>
              </a:rPr>
              <a:t> שמבטיח יציאה מהמינימום הלוקאלי והמשך החקירה של המרחב. ((</a:t>
            </a:r>
            <a:r>
              <a:rPr lang="he-IL" sz="1200" u="sng" kern="1200" dirty="0" err="1">
                <a:solidFill>
                  <a:schemeClr val="tx1"/>
                </a:solidFill>
                <a:effectLst/>
                <a:latin typeface="+mn-lt"/>
                <a:ea typeface="+mn-ea"/>
                <a:cs typeface="+mn-cs"/>
              </a:rPr>
              <a:t>ריסטרט</a:t>
            </a:r>
            <a:r>
              <a:rPr lang="he-IL" sz="1200" u="sng" kern="1200" dirty="0">
                <a:solidFill>
                  <a:schemeClr val="tx1"/>
                </a:solidFill>
                <a:effectLst/>
                <a:latin typeface="+mn-lt"/>
                <a:ea typeface="+mn-ea"/>
                <a:cs typeface="+mn-cs"/>
              </a:rPr>
              <a:t> יכול לקרות גם אם היחס (מסומן </a:t>
            </a:r>
            <a:r>
              <a:rPr lang="he-IL" sz="1200" u="sng" kern="1200" dirty="0" err="1">
                <a:solidFill>
                  <a:schemeClr val="tx1"/>
                </a:solidFill>
                <a:effectLst/>
                <a:latin typeface="+mn-lt"/>
                <a:ea typeface="+mn-ea"/>
                <a:cs typeface="+mn-cs"/>
              </a:rPr>
              <a:t>גאמא</a:t>
            </a:r>
            <a:r>
              <a:rPr lang="he-IL" sz="1200" u="sng" kern="1200" dirty="0">
                <a:solidFill>
                  <a:schemeClr val="tx1"/>
                </a:solidFill>
                <a:effectLst/>
                <a:latin typeface="+mn-lt"/>
                <a:ea typeface="+mn-ea"/>
                <a:cs typeface="+mn-cs"/>
              </a:rPr>
              <a:t>) בין גודל הארכיון לגודל </a:t>
            </a:r>
            <a:r>
              <a:rPr lang="he-IL" sz="1200" u="sng" kern="1200" dirty="0" err="1">
                <a:solidFill>
                  <a:schemeClr val="tx1"/>
                </a:solidFill>
                <a:effectLst/>
                <a:latin typeface="+mn-lt"/>
                <a:ea typeface="+mn-ea"/>
                <a:cs typeface="+mn-cs"/>
              </a:rPr>
              <a:t>האוכלוסיה</a:t>
            </a:r>
            <a:r>
              <a:rPr lang="he-IL" sz="1200" u="sng" kern="1200" dirty="0">
                <a:solidFill>
                  <a:schemeClr val="tx1"/>
                </a:solidFill>
                <a:effectLst/>
                <a:latin typeface="+mn-lt"/>
                <a:ea typeface="+mn-ea"/>
                <a:cs typeface="+mn-cs"/>
              </a:rPr>
              <a:t> לא נשמר</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בדר"כ</a:t>
            </a:r>
            <a:r>
              <a:rPr lang="he-IL" sz="1200" kern="1200" dirty="0">
                <a:solidFill>
                  <a:schemeClr val="tx1"/>
                </a:solidFill>
                <a:effectLst/>
                <a:latin typeface="+mn-lt"/>
                <a:ea typeface="+mn-ea"/>
                <a:cs typeface="+mn-cs"/>
              </a:rPr>
              <a:t> גודל </a:t>
            </a:r>
            <a:r>
              <a:rPr lang="he-IL" sz="1200" kern="1200" dirty="0" err="1">
                <a:solidFill>
                  <a:schemeClr val="tx1"/>
                </a:solidFill>
                <a:effectLst/>
                <a:latin typeface="+mn-lt"/>
                <a:ea typeface="+mn-ea"/>
                <a:cs typeface="+mn-cs"/>
              </a:rPr>
              <a:t>האוכלוסיה</a:t>
            </a:r>
            <a:r>
              <a:rPr lang="he-IL" sz="1200" kern="1200" dirty="0">
                <a:solidFill>
                  <a:schemeClr val="tx1"/>
                </a:solidFill>
                <a:effectLst/>
                <a:latin typeface="+mn-lt"/>
                <a:ea typeface="+mn-ea"/>
                <a:cs typeface="+mn-cs"/>
              </a:rPr>
              <a:t> גדול מגודל הארכיון.))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4. הבורג יודע בצורה דינמית לשנות את </a:t>
            </a:r>
            <a:r>
              <a:rPr lang="he-IL" sz="1200" kern="1200" dirty="0" err="1">
                <a:solidFill>
                  <a:schemeClr val="tx1"/>
                </a:solidFill>
                <a:effectLst/>
                <a:latin typeface="+mn-lt"/>
                <a:ea typeface="+mn-ea"/>
                <a:cs typeface="+mn-cs"/>
              </a:rPr>
              <a:t>אופרטורי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הרקומבינציה</a:t>
            </a:r>
            <a:r>
              <a:rPr lang="he-IL" sz="1200" kern="1200" dirty="0">
                <a:solidFill>
                  <a:schemeClr val="tx1"/>
                </a:solidFill>
                <a:effectLst/>
                <a:latin typeface="+mn-lt"/>
                <a:ea typeface="+mn-ea"/>
                <a:cs typeface="+mn-cs"/>
              </a:rPr>
              <a:t> שבשימוש ולתת משקל גדול יותר לאלו שמאיצים את תהליך ההתכנסות. בעצם קשה לדעת א-</a:t>
            </a:r>
            <a:r>
              <a:rPr lang="he-IL" sz="1200" kern="1200" dirty="0" err="1">
                <a:solidFill>
                  <a:schemeClr val="tx1"/>
                </a:solidFill>
                <a:effectLst/>
                <a:latin typeface="+mn-lt"/>
                <a:ea typeface="+mn-ea"/>
                <a:cs typeface="+mn-cs"/>
              </a:rPr>
              <a:t>פריורית</a:t>
            </a:r>
            <a:r>
              <a:rPr lang="he-IL" sz="1200" kern="1200" dirty="0">
                <a:solidFill>
                  <a:schemeClr val="tx1"/>
                </a:solidFill>
                <a:effectLst/>
                <a:latin typeface="+mn-lt"/>
                <a:ea typeface="+mn-ea"/>
                <a:cs typeface="+mn-cs"/>
              </a:rPr>
              <a:t> איזה אופרטור יהיה הכי מתאים לבעיה ולכן זה הגיוני. </a:t>
            </a:r>
            <a:r>
              <a:rPr lang="he-IL" sz="1200" b="1" kern="1200" dirty="0">
                <a:solidFill>
                  <a:schemeClr val="tx1"/>
                </a:solidFill>
                <a:effectLst/>
                <a:latin typeface="+mn-lt"/>
                <a:ea typeface="+mn-ea"/>
                <a:cs typeface="+mn-cs"/>
              </a:rPr>
              <a:t>אופרטורים שמייצרים צאצאים מוצלחים יותר מקבלים פידבק חיובי על ידי הגדלת ההסתברות שהצאצא הבא ייוצר מאופרטורים אלו</a:t>
            </a:r>
            <a:r>
              <a:rPr lang="he-IL" sz="1200" kern="1200" dirty="0">
                <a:solidFill>
                  <a:schemeClr val="tx1"/>
                </a:solidFill>
                <a:effectLst/>
                <a:latin typeface="+mn-lt"/>
                <a:ea typeface="+mn-ea"/>
                <a:cs typeface="+mn-cs"/>
              </a:rPr>
              <a:t>. כל כמה זמן, סופרים את מספר הפתרונות בארכיון שנוצרו כתוצאה מאופרטור כזה או אחר (כלומר הרבה=האופרטור הזה די מוצלח) ומעדכנים את ההסתברויות בהתאם. לא מגיעים להסתברות אפס כדי לא לאבד אותם.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קצת על </a:t>
            </a:r>
            <a:r>
              <a:rPr lang="he-IL" sz="1200" kern="1200" dirty="0" err="1">
                <a:solidFill>
                  <a:schemeClr val="tx1"/>
                </a:solidFill>
                <a:effectLst/>
                <a:latin typeface="+mn-lt"/>
                <a:ea typeface="+mn-ea"/>
                <a:cs typeface="+mn-cs"/>
              </a:rPr>
              <a:t>הרקומבינציות</a:t>
            </a:r>
            <a:r>
              <a:rPr lang="he-IL" sz="1200" kern="1200" dirty="0">
                <a:solidFill>
                  <a:schemeClr val="tx1"/>
                </a:solidFill>
                <a:effectLst/>
                <a:latin typeface="+mn-lt"/>
                <a:ea typeface="+mn-ea"/>
                <a:cs typeface="+mn-cs"/>
              </a:rPr>
              <a:t> – אדום = הורים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SBX</a:t>
            </a:r>
            <a:r>
              <a:rPr lang="he-IL" sz="1200" kern="1200" dirty="0">
                <a:solidFill>
                  <a:schemeClr val="tx1"/>
                </a:solidFill>
                <a:effectLst/>
                <a:latin typeface="+mn-lt"/>
                <a:ea typeface="+mn-ea"/>
                <a:cs typeface="+mn-cs"/>
              </a:rPr>
              <a:t> – שני הורים יוצרים שני צאצאים שהם קרובים להורים וסוג של תמונת מראה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PCX – אופרטור מולטי הורה – למשל שלושה הורים, הצאצאים קרובים לאחד ההורים.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a:t>
            </a:r>
            <a:r>
              <a:rPr lang="he-IL" sz="1200" kern="1200" dirty="0">
                <a:solidFill>
                  <a:schemeClr val="tx1"/>
                </a:solidFill>
                <a:effectLst/>
                <a:latin typeface="+mn-lt"/>
                <a:ea typeface="+mn-ea"/>
                <a:cs typeface="+mn-cs"/>
              </a:rPr>
              <a:t> – בחירה אקראית של 3 פרטים מהאוכלוסייה, מחשבים וקטור הפרש בין 2 פרטים ועל פיו משנים את הפרט השלישי.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UNDX</a:t>
            </a:r>
            <a:r>
              <a:rPr lang="he-IL" sz="1200" kern="1200" dirty="0">
                <a:solidFill>
                  <a:schemeClr val="tx1"/>
                </a:solidFill>
                <a:effectLst/>
                <a:latin typeface="+mn-lt"/>
                <a:ea typeface="+mn-ea"/>
                <a:cs typeface="+mn-cs"/>
              </a:rPr>
              <a:t>- אותו הדבר רק </a:t>
            </a:r>
            <a:r>
              <a:rPr lang="he-IL" sz="1200" kern="1200" dirty="0" err="1">
                <a:solidFill>
                  <a:schemeClr val="tx1"/>
                </a:solidFill>
                <a:effectLst/>
                <a:latin typeface="+mn-lt"/>
                <a:ea typeface="+mn-ea"/>
                <a:cs typeface="+mn-cs"/>
              </a:rPr>
              <a:t>שהצאצים</a:t>
            </a:r>
            <a:r>
              <a:rPr lang="he-IL" sz="1200" kern="1200" dirty="0">
                <a:solidFill>
                  <a:schemeClr val="tx1"/>
                </a:solidFill>
                <a:effectLst/>
                <a:latin typeface="+mn-lt"/>
                <a:ea typeface="+mn-ea"/>
                <a:cs typeface="+mn-cs"/>
              </a:rPr>
              <a:t> ממורכזים סביב </a:t>
            </a:r>
            <a:r>
              <a:rPr lang="he-IL" sz="1200" kern="1200" dirty="0" err="1">
                <a:solidFill>
                  <a:schemeClr val="tx1"/>
                </a:solidFill>
                <a:effectLst/>
                <a:latin typeface="+mn-lt"/>
                <a:ea typeface="+mn-ea"/>
                <a:cs typeface="+mn-cs"/>
              </a:rPr>
              <a:t>הסנטראויד</a:t>
            </a:r>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בנוסף, צאצאים שיוצרו בעזרת האופרטורים האלו עוברים מוטציה בעזרת </a:t>
            </a:r>
            <a:r>
              <a:rPr lang="en-US" sz="1200" kern="1200" dirty="0">
                <a:solidFill>
                  <a:schemeClr val="tx1"/>
                </a:solidFill>
                <a:effectLst/>
                <a:latin typeface="+mn-lt"/>
                <a:ea typeface="+mn-ea"/>
                <a:cs typeface="+mn-cs"/>
              </a:rPr>
              <a:t>polynomial mutation</a:t>
            </a:r>
            <a:r>
              <a:rPr lang="he-IL" sz="1200" kern="1200" dirty="0">
                <a:solidFill>
                  <a:schemeClr val="tx1"/>
                </a:solidFill>
                <a:effectLst/>
                <a:latin typeface="+mn-lt"/>
                <a:ea typeface="+mn-ea"/>
                <a:cs typeface="+mn-cs"/>
              </a:rPr>
              <a:t>. </a:t>
            </a:r>
          </a:p>
          <a:p>
            <a:pPr algn="r" rtl="1"/>
            <a:endParaRPr lang="he-IL" sz="1200"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l" rtl="0"/>
            <a:r>
              <a:rPr lang="en-US" sz="1200" i="1" kern="1200" dirty="0">
                <a:solidFill>
                  <a:schemeClr val="tx1"/>
                </a:solidFill>
                <a:effectLst/>
                <a:latin typeface="+mn-lt"/>
                <a:ea typeface="+mn-ea"/>
                <a:cs typeface="+mn-cs"/>
              </a:rPr>
              <a:t>Then, based on the defined objectives, the Borg MOEA rewards those sets of decision variables (i.e., possible solutions) that dominate competing alternatives (i.e., better in all objectives) until a high-quality approximation of the Pareto frontier is attained. </a:t>
            </a:r>
            <a:endParaRPr lang="he-IL" sz="1200" i="1" kern="1200" dirty="0">
              <a:solidFill>
                <a:schemeClr val="tx1"/>
              </a:solidFill>
              <a:effectLst/>
              <a:latin typeface="+mn-lt"/>
              <a:ea typeface="+mn-ea"/>
              <a:cs typeface="+mn-cs"/>
            </a:endParaRP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אחד היתרונות של אלגוריתמים </a:t>
            </a:r>
            <a:r>
              <a:rPr lang="he-IL" sz="1200" kern="1200" dirty="0" err="1">
                <a:solidFill>
                  <a:schemeClr val="tx1"/>
                </a:solidFill>
                <a:effectLst/>
                <a:latin typeface="+mn-lt"/>
                <a:ea typeface="+mn-ea"/>
                <a:cs typeface="+mn-cs"/>
              </a:rPr>
              <a:t>אבולוציונייים</a:t>
            </a:r>
            <a:r>
              <a:rPr lang="he-IL" sz="1200" kern="1200" dirty="0">
                <a:solidFill>
                  <a:schemeClr val="tx1"/>
                </a:solidFill>
                <a:effectLst/>
                <a:latin typeface="+mn-lt"/>
                <a:ea typeface="+mn-ea"/>
                <a:cs typeface="+mn-cs"/>
              </a:rPr>
              <a:t> והסיבה שהם טובים בפתרון בעיות עם מטרות מרובות היא היכולת שלהם לשמור על </a:t>
            </a:r>
            <a:r>
              <a:rPr lang="he-IL" sz="1200" kern="1200" dirty="0" err="1">
                <a:solidFill>
                  <a:schemeClr val="tx1"/>
                </a:solidFill>
                <a:effectLst/>
                <a:latin typeface="+mn-lt"/>
                <a:ea typeface="+mn-ea"/>
                <a:cs typeface="+mn-cs"/>
              </a:rPr>
              <a:t>אוכלוסיה</a:t>
            </a:r>
            <a:r>
              <a:rPr lang="he-IL" sz="1200" kern="1200" dirty="0">
                <a:solidFill>
                  <a:schemeClr val="tx1"/>
                </a:solidFill>
                <a:effectLst/>
                <a:latin typeface="+mn-lt"/>
                <a:ea typeface="+mn-ea"/>
                <a:cs typeface="+mn-cs"/>
              </a:rPr>
              <a:t> של פתרונות מגוונים.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בורג - </a:t>
            </a:r>
            <a:r>
              <a:rPr lang="he-IL" sz="1200" kern="1200" dirty="0" err="1">
                <a:solidFill>
                  <a:schemeClr val="tx1"/>
                </a:solidFill>
                <a:effectLst/>
                <a:latin typeface="+mn-lt"/>
                <a:ea typeface="+mn-ea"/>
                <a:cs typeface="+mn-cs"/>
              </a:rPr>
              <a:t>רפרנס</a:t>
            </a:r>
            <a:r>
              <a:rPr lang="he-IL" sz="1200" kern="1200" dirty="0">
                <a:solidFill>
                  <a:schemeClr val="tx1"/>
                </a:solidFill>
                <a:effectLst/>
                <a:latin typeface="+mn-lt"/>
                <a:ea typeface="+mn-ea"/>
                <a:cs typeface="+mn-cs"/>
              </a:rPr>
              <a:t> לבורג מ- </a:t>
            </a:r>
            <a:r>
              <a:rPr lang="en-US" sz="1200" kern="1200" dirty="0">
                <a:solidFill>
                  <a:schemeClr val="tx1"/>
                </a:solidFill>
                <a:effectLst/>
                <a:latin typeface="+mn-lt"/>
                <a:ea typeface="+mn-ea"/>
                <a:cs typeface="+mn-cs"/>
              </a:rPr>
              <a:t>star trek</a:t>
            </a:r>
            <a:r>
              <a:rPr lang="he-IL" sz="1200" kern="1200" dirty="0">
                <a:solidFill>
                  <a:schemeClr val="tx1"/>
                </a:solidFill>
                <a:effectLst/>
                <a:latin typeface="+mn-lt"/>
                <a:ea typeface="+mn-ea"/>
                <a:cs typeface="+mn-cs"/>
              </a:rPr>
              <a:t> מסע בין כוכבים – גזע של </a:t>
            </a:r>
            <a:r>
              <a:rPr lang="he-IL" sz="1200" kern="1200" dirty="0" err="1">
                <a:solidFill>
                  <a:schemeClr val="tx1"/>
                </a:solidFill>
                <a:effectLst/>
                <a:latin typeface="+mn-lt"/>
                <a:ea typeface="+mn-ea"/>
                <a:cs typeface="+mn-cs"/>
              </a:rPr>
              <a:t>סייבורגים</a:t>
            </a:r>
            <a:r>
              <a:rPr lang="he-IL" sz="1200" kern="1200" dirty="0">
                <a:solidFill>
                  <a:schemeClr val="tx1"/>
                </a:solidFill>
                <a:effectLst/>
                <a:latin typeface="+mn-lt"/>
                <a:ea typeface="+mn-ea"/>
                <a:cs typeface="+mn-cs"/>
              </a:rPr>
              <a:t> עם מוח משותף שמטרתם לשפר את איכות החיים ביקום באמצעות הפיכתו למושלם...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solidFill>
                  <a:srgbClr val="000000"/>
                </a:solidFill>
                <a:latin typeface="DaunPenh" pitchFamily="2" charset="0"/>
                <a:cs typeface="DaunPenh" pitchFamily="2" charset="0"/>
              </a:rPr>
              <a:t>((</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NP = non </a:t>
            </a:r>
            <a:r>
              <a:rPr lang="en-US" sz="1200" b="1" dirty="0">
                <a:solidFill>
                  <a:srgbClr val="000000"/>
                </a:solidFill>
                <a:latin typeface="DaunPenh" pitchFamily="2" charset="0"/>
                <a:cs typeface="DaunPenh" pitchFamily="2" charset="0"/>
              </a:rPr>
              <a:t>deterministic</a:t>
            </a:r>
            <a:r>
              <a:rPr lang="en-US" sz="1200" dirty="0">
                <a:solidFill>
                  <a:srgbClr val="000000"/>
                </a:solidFill>
                <a:latin typeface="DaunPenh" pitchFamily="2" charset="0"/>
                <a:cs typeface="DaunPenh" pitchFamily="2" charset="0"/>
              </a:rPr>
              <a:t> polynomial time</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 </a:t>
            </a:r>
            <a:r>
              <a:rPr lang="he-IL" sz="1200" dirty="0">
                <a:solidFill>
                  <a:srgbClr val="000000"/>
                </a:solidFill>
                <a:latin typeface="DaunPenh" pitchFamily="2" charset="0"/>
                <a:cs typeface="DaunPenh" pitchFamily="2" charset="0"/>
              </a:rPr>
              <a:t>לבעיות האלו לא קיים </a:t>
            </a:r>
            <a:r>
              <a:rPr lang="he-IL" sz="1200" b="1" dirty="0">
                <a:solidFill>
                  <a:srgbClr val="000000"/>
                </a:solidFill>
                <a:latin typeface="DaunPenh" pitchFamily="2" charset="0"/>
                <a:cs typeface="DaunPenh" pitchFamily="2" charset="0"/>
              </a:rPr>
              <a:t>אלגוריתם</a:t>
            </a:r>
            <a:r>
              <a:rPr lang="he-IL" sz="1200" dirty="0">
                <a:solidFill>
                  <a:srgbClr val="000000"/>
                </a:solidFill>
                <a:latin typeface="DaunPenh" pitchFamily="2" charset="0"/>
                <a:cs typeface="DaunPenh" pitchFamily="2" charset="0"/>
              </a:rPr>
              <a:t> </a:t>
            </a:r>
            <a:r>
              <a:rPr lang="he-IL" sz="1200" b="1" dirty="0">
                <a:solidFill>
                  <a:srgbClr val="000000"/>
                </a:solidFill>
                <a:latin typeface="DaunPenh" pitchFamily="2" charset="0"/>
                <a:cs typeface="DaunPenh" pitchFamily="2" charset="0"/>
              </a:rPr>
              <a:t>דטרמיניסטי</a:t>
            </a:r>
            <a:r>
              <a:rPr lang="he-IL" sz="1200" dirty="0">
                <a:solidFill>
                  <a:srgbClr val="000000"/>
                </a:solidFill>
                <a:latin typeface="DaunPenh" pitchFamily="2" charset="0"/>
                <a:cs typeface="DaunPenh" pitchFamily="2" charset="0"/>
              </a:rPr>
              <a:t> שיכול לפתור אותן </a:t>
            </a:r>
            <a:r>
              <a:rPr lang="he-IL" sz="1200" b="1" dirty="0">
                <a:solidFill>
                  <a:srgbClr val="000000"/>
                </a:solidFill>
                <a:latin typeface="DaunPenh" pitchFamily="2" charset="0"/>
                <a:cs typeface="DaunPenh" pitchFamily="2" charset="0"/>
              </a:rPr>
              <a:t>בזמן ריצה סביר</a:t>
            </a:r>
            <a:r>
              <a:rPr lang="he-IL" sz="1200" dirty="0">
                <a:solidFill>
                  <a:srgbClr val="000000"/>
                </a:solidFill>
                <a:latin typeface="DaunPenh" pitchFamily="2" charset="0"/>
                <a:cs typeface="DaunPenh" pitchFamily="2" charset="0"/>
              </a:rPr>
              <a:t>,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(מעבר לגודל מסוים של הבעיה).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ולכן מגודל מסוים של הבעיה, אנחנו צריכים אלגוריתמים שידעו למצוא </a:t>
            </a:r>
            <a:r>
              <a:rPr lang="he-IL" sz="1200" dirty="0" err="1">
                <a:solidFill>
                  <a:srgbClr val="000000"/>
                </a:solidFill>
                <a:latin typeface="DaunPenh" pitchFamily="2" charset="0"/>
                <a:cs typeface="DaunPenh" pitchFamily="2" charset="0"/>
              </a:rPr>
              <a:t>פיתרון</a:t>
            </a:r>
            <a:r>
              <a:rPr lang="he-IL" sz="1200" dirty="0">
                <a:solidFill>
                  <a:srgbClr val="000000"/>
                </a:solidFill>
                <a:latin typeface="DaunPenh" pitchFamily="2" charset="0"/>
                <a:cs typeface="DaunPenh" pitchFamily="2" charset="0"/>
              </a:rPr>
              <a:t> מקורב לבעיה, בזמן ריצה סביר.</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1" dirty="0">
                <a:solidFill>
                  <a:srgbClr val="000000"/>
                </a:solidFill>
                <a:latin typeface="DaunPenh" pitchFamily="2" charset="0"/>
                <a:cs typeface="DaunPenh" pitchFamily="2" charset="0"/>
              </a:rPr>
              <a:t>אלגוריתמים אבולוציוניים הם יוריסטיקה </a:t>
            </a:r>
            <a:r>
              <a:rPr lang="he-IL" sz="1200" dirty="0">
                <a:solidFill>
                  <a:srgbClr val="000000"/>
                </a:solidFill>
                <a:latin typeface="DaunPenh" pitchFamily="2" charset="0"/>
                <a:cs typeface="DaunPenh" pitchFamily="2" charset="0"/>
              </a:rPr>
              <a:t>(</a:t>
            </a:r>
            <a:r>
              <a:rPr lang="en-US" sz="1200" dirty="0">
                <a:solidFill>
                  <a:srgbClr val="000000"/>
                </a:solidFill>
                <a:latin typeface="DaunPenh" pitchFamily="2" charset="0"/>
                <a:cs typeface="DaunPenh" pitchFamily="2" charset="0"/>
              </a:rPr>
              <a:t>heuristics</a:t>
            </a:r>
            <a:r>
              <a:rPr lang="he-IL" sz="1200" dirty="0">
                <a:solidFill>
                  <a:srgbClr val="000000"/>
                </a:solidFill>
                <a:latin typeface="DaunPenh" pitchFamily="2" charset="0"/>
                <a:cs typeface="DaunPenh" pitchFamily="2" charset="0"/>
              </a:rPr>
              <a:t>), אלגוריתמים בזמן ריצה </a:t>
            </a:r>
            <a:r>
              <a:rPr lang="he-IL" sz="1200" dirty="0" err="1">
                <a:solidFill>
                  <a:srgbClr val="000000"/>
                </a:solidFill>
                <a:latin typeface="DaunPenh" pitchFamily="2" charset="0"/>
                <a:cs typeface="DaunPenh" pitchFamily="2" charset="0"/>
              </a:rPr>
              <a:t>פולינומיאלי</a:t>
            </a:r>
            <a:r>
              <a:rPr lang="he-IL" sz="1200" dirty="0">
                <a:solidFill>
                  <a:srgbClr val="000000"/>
                </a:solidFill>
                <a:latin typeface="DaunPenh" pitchFamily="2" charset="0"/>
                <a:cs typeface="DaunPenh" pitchFamily="2" charset="0"/>
              </a:rPr>
              <a:t> שיודעים להפיק פתרונות אופטימליים, או קרובים מספיק לאופטימליים.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solidFill>
                  <a:srgbClr val="000000"/>
                </a:solidFill>
                <a:latin typeface="DaunPenh" pitchFamily="2" charset="0"/>
                <a:cs typeface="DaunPenh" pitchFamily="2" charset="0"/>
              </a:rPr>
              <a:t>היוריסטיקה שמשתמשים בה קיבלה השראה מתורת האבולוציה. </a:t>
            </a:r>
            <a:r>
              <a:rPr lang="en-US" sz="1200" dirty="0">
                <a:solidFill>
                  <a:srgbClr val="000000"/>
                </a:solidFill>
                <a:latin typeface="DaunPenh" pitchFamily="2" charset="0"/>
                <a:cs typeface="DaunPenh" pitchFamily="2" charset="0"/>
              </a:rPr>
              <a:t>Simulating annealing</a:t>
            </a:r>
            <a:r>
              <a:rPr lang="he-IL" sz="1200" dirty="0">
                <a:solidFill>
                  <a:srgbClr val="000000"/>
                </a:solidFill>
                <a:latin typeface="DaunPenh" pitchFamily="2" charset="0"/>
                <a:cs typeface="DaunPenh" pitchFamily="2" charset="0"/>
              </a:rPr>
              <a:t> למשל, לקחה את ההשראה שלה מתהליך ליבון/חימום חומר (מתכת, זכוכית) כאשר מחממים אותו ונותנים לו להתקרר לאט. המרחק של נקודה רנדומלית שמיוצרת בכל </a:t>
            </a:r>
            <a:r>
              <a:rPr lang="he-IL" sz="1200" dirty="0" err="1">
                <a:solidFill>
                  <a:srgbClr val="000000"/>
                </a:solidFill>
                <a:latin typeface="DaunPenh" pitchFamily="2" charset="0"/>
                <a:cs typeface="DaunPenh" pitchFamily="2" charset="0"/>
              </a:rPr>
              <a:t>איטרציה</a:t>
            </a:r>
            <a:r>
              <a:rPr lang="he-IL" sz="1200" dirty="0">
                <a:solidFill>
                  <a:srgbClr val="000000"/>
                </a:solidFill>
                <a:latin typeface="DaunPenh" pitchFamily="2" charset="0"/>
                <a:cs typeface="DaunPenh" pitchFamily="2" charset="0"/>
              </a:rPr>
              <a:t> מהנקודה בה נמצאים כרגע נקבע לפי הטמפרטורה. בהתחלה </a:t>
            </a:r>
            <a:r>
              <a:rPr lang="he-IL" sz="1200" dirty="0" err="1">
                <a:solidFill>
                  <a:srgbClr val="000000"/>
                </a:solidFill>
                <a:latin typeface="DaunPenh" pitchFamily="2" charset="0"/>
                <a:cs typeface="DaunPenh" pitchFamily="2" charset="0"/>
              </a:rPr>
              <a:t>מפחשים</a:t>
            </a:r>
            <a:r>
              <a:rPr lang="he-IL" sz="1200" dirty="0">
                <a:solidFill>
                  <a:srgbClr val="000000"/>
                </a:solidFill>
                <a:latin typeface="DaunPenh" pitchFamily="2" charset="0"/>
                <a:cs typeface="DaunPenh" pitchFamily="2" charset="0"/>
              </a:rPr>
              <a:t> רחוק לכל הכיוונים ואז מתכנסים. מקבלים נקודות שמשפרות את </a:t>
            </a:r>
            <a:r>
              <a:rPr lang="he-IL" sz="1200" dirty="0" err="1">
                <a:solidFill>
                  <a:srgbClr val="000000"/>
                </a:solidFill>
                <a:latin typeface="DaunPenh" pitchFamily="2" charset="0"/>
                <a:cs typeface="DaunPenh" pitchFamily="2" charset="0"/>
              </a:rPr>
              <a:t>האובג'קטיב</a:t>
            </a:r>
            <a:r>
              <a:rPr lang="he-IL" sz="1200" dirty="0">
                <a:solidFill>
                  <a:srgbClr val="000000"/>
                </a:solidFill>
                <a:latin typeface="DaunPenh" pitchFamily="2" charset="0"/>
                <a:cs typeface="DaunPenh" pitchFamily="2" charset="0"/>
              </a:rPr>
              <a:t> אבל גם חלק שלא וככה מאפשרים לא להיתקע במינימום לוקאלי.  </a:t>
            </a:r>
            <a:endParaRPr lang="en-US" sz="1200" dirty="0">
              <a:solidFill>
                <a:srgbClr val="000000"/>
              </a:solidFill>
              <a:latin typeface="DaunPenh" pitchFamily="2" charset="0"/>
              <a:cs typeface="DaunPenh" pitchFamily="2"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en-US" sz="1200" dirty="0">
                <a:solidFill>
                  <a:srgbClr val="000000"/>
                </a:solidFill>
                <a:latin typeface="DaunPenh" pitchFamily="2" charset="0"/>
                <a:cs typeface="DaunPenh" pitchFamily="2" charset="0"/>
              </a:rPr>
              <a:t>Full search</a:t>
            </a:r>
            <a:r>
              <a:rPr lang="he-IL" sz="1200" dirty="0">
                <a:solidFill>
                  <a:srgbClr val="000000"/>
                </a:solidFill>
                <a:latin typeface="DaunPenh" pitchFamily="2" charset="0"/>
                <a:cs typeface="DaunPenh" pitchFamily="2" charset="0"/>
              </a:rPr>
              <a:t> (גם דטרמיניסטי) – בטוח לא סביר. </a:t>
            </a:r>
            <a:endParaRPr lang="en-US" sz="1200" dirty="0">
              <a:solidFill>
                <a:srgbClr val="000000"/>
              </a:solidFill>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7</a:t>
            </a:fld>
            <a:endParaRPr lang="en-US"/>
          </a:p>
        </p:txBody>
      </p:sp>
    </p:spTree>
    <p:extLst>
      <p:ext uri="{BB962C8B-B14F-4D97-AF65-F5344CB8AC3E}">
        <p14:creationId xmlns:p14="http://schemas.microsoft.com/office/powerpoint/2010/main" val="15893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ננסה להגדיר תחילה את הבעיה בצורה הכללית ביותר.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הבסיסית שלנו יש כרגע שתי מטרות </a:t>
            </a:r>
            <a:r>
              <a:rPr lang="he-IL" sz="1200" b="1" u="sng" dirty="0">
                <a:latin typeface="DaunPenh" pitchFamily="2" charset="0"/>
                <a:cs typeface="DaunPenh" pitchFamily="2" charset="0"/>
              </a:rPr>
              <a:t>שמתנגשות</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((אנחנו רוצים למצוא סט של פתרונות אופטימליים לפריסת חיישנים במרחב, כך שיכולות האיתור של חריגה בפליטות של מקורות נקודתיים (ידועים) הן הטובות ביותר, בהינתן המשאבים הקיימים.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1. למקסם את היכולת לאתר חריגות בפליטה של מזהם ממקור נקודתי</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2. </a:t>
            </a:r>
            <a:r>
              <a:rPr lang="he-IL" sz="1200" dirty="0" err="1">
                <a:latin typeface="DaunPenh" pitchFamily="2" charset="0"/>
                <a:cs typeface="DaunPenh" pitchFamily="2" charset="0"/>
              </a:rPr>
              <a:t>למנמם</a:t>
            </a:r>
            <a:r>
              <a:rPr lang="he-IL" sz="1200" dirty="0">
                <a:latin typeface="DaunPenh" pitchFamily="2" charset="0"/>
                <a:cs typeface="DaunPenh" pitchFamily="2" charset="0"/>
              </a:rPr>
              <a:t> את עלות הרשת שלי.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אגע בזה לעומק עוד מעט. </a:t>
            </a: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DaunPenh" pitchFamily="2" charset="0"/>
              <a:cs typeface="DaunPenh" pitchFamily="2"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אני מגדירה מראש את הנקודות במרחב שמתאימות לפריסת חיישנים</a:t>
            </a:r>
            <a:r>
              <a:rPr lang="en-US" sz="1200" dirty="0">
                <a:latin typeface="DaunPenh" pitchFamily="2" charset="0"/>
                <a:cs typeface="DaunPenh" pitchFamily="2" charset="0"/>
              </a:rPr>
              <a:t> </a:t>
            </a:r>
            <a:r>
              <a:rPr lang="he-IL" sz="1200" dirty="0">
                <a:latin typeface="DaunPenh" pitchFamily="2" charset="0"/>
                <a:cs typeface="DaunPenh" pitchFamily="2" charset="0"/>
              </a:rPr>
              <a:t>ולכן 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שלי של ה-</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a:t>
            </a:r>
            <a:r>
              <a:rPr lang="he-IL" sz="1200" dirty="0" err="1">
                <a:latin typeface="DaunPenh" pitchFamily="2" charset="0"/>
                <a:cs typeface="DaunPenh" pitchFamily="2" charset="0"/>
              </a:rPr>
              <a:t>X</a:t>
            </a:r>
            <a:r>
              <a:rPr lang="he-IL" sz="1200" dirty="0">
                <a:latin typeface="DaunPenh" pitchFamily="2" charset="0"/>
                <a:cs typeface="DaunPenh" pitchFamily="2" charset="0"/>
              </a:rPr>
              <a:t>) הוא </a:t>
            </a:r>
            <a:r>
              <a:rPr lang="en-US" sz="1200" dirty="0">
                <a:latin typeface="DaunPenh" pitchFamily="2" charset="0"/>
                <a:cs typeface="DaunPenh" pitchFamily="2" charset="0"/>
              </a:rPr>
              <a:t>L</a:t>
            </a:r>
            <a:r>
              <a:rPr lang="he-IL" sz="1200" dirty="0">
                <a:latin typeface="DaunPenh" pitchFamily="2" charset="0"/>
                <a:cs typeface="DaunPenh" pitchFamily="2" charset="0"/>
              </a:rPr>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DaunPenh" pitchFamily="2" charset="0"/>
                <a:cs typeface="DaunPenh" pitchFamily="2" charset="0"/>
              </a:rPr>
              <a:t>בבעיה שלנו ה-</a:t>
            </a:r>
            <a:r>
              <a:rPr lang="en-US" sz="1200" dirty="0">
                <a:latin typeface="DaunPenh" pitchFamily="2" charset="0"/>
                <a:cs typeface="DaunPenh" pitchFamily="2" charset="0"/>
              </a:rPr>
              <a:t>decision variables </a:t>
            </a:r>
            <a:r>
              <a:rPr lang="he-IL" sz="1200" dirty="0">
                <a:latin typeface="DaunPenh" pitchFamily="2" charset="0"/>
                <a:cs typeface="DaunPenh" pitchFamily="2" charset="0"/>
              </a:rPr>
              <a:t> הם בינאריים, יכולים להיות אפס או אחד. אחד – פרסתי חיישן, אפס – לא פרסתי.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latin typeface="DaunPenh" pitchFamily="2" charset="0"/>
                <a:cs typeface="DaunPenh" pitchFamily="2" charset="0"/>
              </a:rPr>
              <a:t>מרחב המשתנים (אומגה) </a:t>
            </a:r>
            <a:r>
              <a:rPr lang="he-IL" sz="1200" dirty="0">
                <a:latin typeface="DaunPenh" pitchFamily="2" charset="0"/>
                <a:cs typeface="DaunPenh" pitchFamily="2" charset="0"/>
              </a:rPr>
              <a:t>הוא הסט של כל </a:t>
            </a:r>
            <a:r>
              <a:rPr lang="he-IL" sz="1200" dirty="0" err="1">
                <a:latin typeface="DaunPenh" pitchFamily="2" charset="0"/>
                <a:cs typeface="DaunPenh" pitchFamily="2" charset="0"/>
              </a:rPr>
              <a:t>וקטורי</a:t>
            </a:r>
            <a:r>
              <a:rPr lang="he-IL" sz="1200" dirty="0">
                <a:latin typeface="DaunPenh" pitchFamily="2" charset="0"/>
                <a:cs typeface="DaunPenh" pitchFamily="2" charset="0"/>
              </a:rPr>
              <a:t> ה- </a:t>
            </a:r>
            <a:r>
              <a:rPr lang="en-US" sz="1200" dirty="0">
                <a:latin typeface="DaunPenh" pitchFamily="2" charset="0"/>
                <a:cs typeface="DaunPenh" pitchFamily="2" charset="0"/>
              </a:rPr>
              <a:t>decision variables</a:t>
            </a:r>
            <a:r>
              <a:rPr lang="he-IL" sz="1200" dirty="0">
                <a:latin typeface="DaunPenh" pitchFamily="2" charset="0"/>
                <a:cs typeface="DaunPenh" pitchFamily="2" charset="0"/>
              </a:rPr>
              <a:t> האפשריים.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err="1">
                <a:latin typeface="DaunPenh" pitchFamily="2" charset="0"/>
                <a:cs typeface="DaunPenh" pitchFamily="2" charset="0"/>
              </a:rPr>
              <a:t>הקונסטריינס</a:t>
            </a:r>
            <a:r>
              <a:rPr lang="he-IL" sz="1200" b="1" dirty="0">
                <a:latin typeface="DaunPenh" pitchFamily="2" charset="0"/>
                <a:cs typeface="DaunPenh" pitchFamily="2" charset="0"/>
              </a:rPr>
              <a:t> יכולים להגביל לי את מרחב החיפוש על ידי שלילת פתרונות ממרחב הפתרונות שהם לא ישימים או לא אפשריים.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dirty="0">
              <a:latin typeface="DaunPenh" pitchFamily="2" charset="0"/>
              <a:cs typeface="DaunPenh" pitchFamily="2" charset="0"/>
            </a:endParaRPr>
          </a:p>
          <a:p>
            <a:pPr marL="0" algn="r" defTabSz="914400" rtl="1" eaLnBrk="1" latinLnBrk="0" hangingPunct="1"/>
            <a:endParaRPr lang="he-IL" dirty="0"/>
          </a:p>
          <a:p>
            <a:pPr marL="0" algn="r" defTabSz="914400" rtl="1" eaLnBrk="1" latinLnBrk="0" hangingPunct="1"/>
            <a:r>
              <a:rPr lang="he-IL" dirty="0"/>
              <a:t>מה גודל מרחב הפתרונות אחרי שהפעלתי את </a:t>
            </a:r>
            <a:r>
              <a:rPr lang="he-IL" dirty="0" err="1"/>
              <a:t>הקונסטריינס</a:t>
            </a:r>
            <a:r>
              <a:rPr lang="he-IL" dirty="0"/>
              <a:t>? אני חושבת שזה </a:t>
            </a:r>
          </a:p>
          <a:p>
            <a:pPr marL="0" algn="r" defTabSz="914400" rtl="1" eaLnBrk="1" latinLnBrk="0" hangingPunct="1"/>
            <a:r>
              <a:rPr lang="en-US" dirty="0"/>
              <a:t>100 choose 400 plus 99 choose 400 plus 98 choose 400…. 2 choose 400</a:t>
            </a:r>
            <a:endParaRPr lang="he-IL" dirty="0"/>
          </a:p>
          <a:p>
            <a:pPr marL="0" algn="r" defTabSz="914400" rtl="1" eaLnBrk="1" latinLnBrk="0" hangingPunct="1"/>
            <a:endParaRPr lang="he-IL" dirty="0"/>
          </a:p>
          <a:p>
            <a:pPr marL="0" algn="r" defTabSz="914400" rtl="1" eaLnBrk="1" latinLnBrk="0" hangingPunct="1"/>
            <a:r>
              <a:rPr lang="he-IL" sz="1200" dirty="0">
                <a:latin typeface="DaunPenh" pitchFamily="2" charset="0"/>
                <a:cs typeface="DaunPenh" pitchFamily="2" charset="0"/>
              </a:rPr>
              <a:t>יש בעיות שגודל </a:t>
            </a:r>
            <a:r>
              <a:rPr lang="he-IL" sz="1200" dirty="0" err="1">
                <a:latin typeface="DaunPenh" pitchFamily="2" charset="0"/>
                <a:cs typeface="DaunPenh" pitchFamily="2" charset="0"/>
              </a:rPr>
              <a:t>הוקטור</a:t>
            </a:r>
            <a:r>
              <a:rPr lang="he-IL" sz="1200" dirty="0">
                <a:latin typeface="DaunPenh" pitchFamily="2" charset="0"/>
                <a:cs typeface="DaunPenh" pitchFamily="2" charset="0"/>
              </a:rPr>
              <a:t> של משתני ההחלטה יכול להשתנות תוך כדי אבל לרוב הוא קבוע. </a:t>
            </a:r>
            <a:endParaRPr lang="he-IL" dirty="0"/>
          </a:p>
          <a:p>
            <a:pPr marL="0" algn="r" defTabSz="914400" rtl="1" eaLnBrk="1" latinLnBrk="0" hangingPunct="1"/>
            <a:r>
              <a:rPr lang="en-US" dirty="0"/>
              <a:t>﻿The set of all decision variables in </a:t>
            </a:r>
            <a:r>
              <a:rPr lang="el-GR" dirty="0" err="1"/>
              <a:t>Ω</a:t>
            </a:r>
            <a:r>
              <a:rPr lang="el-GR" dirty="0"/>
              <a:t> </a:t>
            </a:r>
            <a:r>
              <a:rPr lang="en-US" dirty="0"/>
              <a:t>which are feasible (i.e., satisfy all constraints) define the feasible region, </a:t>
            </a:r>
            <a:r>
              <a:rPr lang="el-GR" dirty="0"/>
              <a:t>Λ</a:t>
            </a:r>
            <a:endParaRPr lang="en-US" dirty="0"/>
          </a:p>
        </p:txBody>
      </p:sp>
      <p:sp>
        <p:nvSpPr>
          <p:cNvPr id="4" name="Slide Number Placeholder 3"/>
          <p:cNvSpPr>
            <a:spLocks noGrp="1"/>
          </p:cNvSpPr>
          <p:nvPr>
            <p:ph type="sldNum" sz="quarter" idx="5"/>
          </p:nvPr>
        </p:nvSpPr>
        <p:spPr/>
        <p:txBody>
          <a:bodyPr/>
          <a:lstStyle/>
          <a:p>
            <a:fld id="{4C19DB6A-656C-944F-A024-0E1A7C45D2CF}" type="slidenum">
              <a:rPr lang="en-US" smtClean="0"/>
              <a:t>8</a:t>
            </a:fld>
            <a:endParaRPr lang="en-US"/>
          </a:p>
        </p:txBody>
      </p:sp>
    </p:spTree>
    <p:extLst>
      <p:ext uri="{BB962C8B-B14F-4D97-AF65-F5344CB8AC3E}">
        <p14:creationId xmlns:p14="http://schemas.microsoft.com/office/powerpoint/2010/main" val="187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בסימולציה שעשינו בינתיים, לקחנו אזור של ק"מ על ק"מ עם 5 מקורות נקודתיים בגובה 10 מטרים.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effectLst/>
                    <a:latin typeface="+mn-lt"/>
                    <a:ea typeface="+mn-ea"/>
                    <a:cs typeface="+mn-cs"/>
                  </a:rPr>
                  <a:t>N</a:t>
                </a:r>
                <a:r>
                  <a:rPr lang="he-IL" sz="1200" kern="1200" dirty="0">
                    <a:solidFill>
                      <a:schemeClr val="tx1"/>
                    </a:solidFill>
                    <a:effectLst/>
                    <a:latin typeface="+mn-lt"/>
                    <a:ea typeface="+mn-ea"/>
                    <a:cs typeface="+mn-cs"/>
                  </a:rPr>
                  <a:t> – מספר המקורות באזור, מסומן בעיגול אדום. 5 מקורות בסימולציה הזאת.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
                </a:r>
                <a:r>
                  <a:rPr lang="he-IL" sz="1200" kern="1200" dirty="0">
                    <a:solidFill>
                      <a:schemeClr val="tx1"/>
                    </a:solidFill>
                    <a:effectLst/>
                    <a:latin typeface="+mn-lt"/>
                    <a:ea typeface="+mn-ea"/>
                    <a:cs typeface="+mn-cs"/>
                  </a:rPr>
                  <a:t> – מספר המיקומים האופציונליים. כ-400 בסימולציה הזאת (אחרי שהורדנו רדיוס סביב המקור).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הנחנו שלכל מקור יש קצב פליטה ממוצע של כך וכך ק"ג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יודעת שהמצב המטאורולוגי הוא ה</a:t>
                </a:r>
                <a:r>
                  <a:rPr lang="en-US" sz="1200" kern="1200" dirty="0">
                    <a:solidFill>
                      <a:schemeClr val="tx1"/>
                    </a:solidFill>
                    <a:effectLst/>
                    <a:latin typeface="+mn-lt"/>
                    <a:ea typeface="+mn-ea"/>
                    <a:cs typeface="+mn-cs"/>
                  </a:rPr>
                  <a:t>tuple</a:t>
                </a:r>
                <a:r>
                  <a:rPr lang="he-IL" sz="1200" kern="1200" dirty="0">
                    <a:solidFill>
                      <a:schemeClr val="tx1"/>
                    </a:solidFill>
                    <a:effectLst/>
                    <a:latin typeface="+mn-lt"/>
                    <a:ea typeface="+mn-ea"/>
                    <a:cs typeface="+mn-cs"/>
                  </a:rPr>
                  <a:t> הבא – מהירות רוח 4 מטר </a:t>
                </a:r>
                <a:r>
                  <a:rPr lang="he-IL" sz="1200" kern="1200" dirty="0" err="1">
                    <a:solidFill>
                      <a:schemeClr val="tx1"/>
                    </a:solidFill>
                    <a:effectLst/>
                    <a:latin typeface="+mn-lt"/>
                    <a:ea typeface="+mn-ea"/>
                    <a:cs typeface="+mn-cs"/>
                  </a:rPr>
                  <a:t>לשניה</a:t>
                </a:r>
                <a:r>
                  <a:rPr lang="he-IL" sz="1200" kern="1200" dirty="0">
                    <a:solidFill>
                      <a:schemeClr val="tx1"/>
                    </a:solidFill>
                    <a:effectLst/>
                    <a:latin typeface="+mn-lt"/>
                    <a:ea typeface="+mn-ea"/>
                    <a:cs typeface="+mn-cs"/>
                  </a:rPr>
                  <a:t>, כיוון מערבי, יציבות מסוג </a:t>
                </a:r>
                <a:r>
                  <a:rPr lang="en-US" sz="1200" kern="1200" dirty="0">
                    <a:solidFill>
                      <a:schemeClr val="tx1"/>
                    </a:solidFill>
                    <a:effectLst/>
                    <a:latin typeface="+mn-lt"/>
                    <a:ea typeface="+mn-ea"/>
                    <a:cs typeface="+mn-cs"/>
                  </a:rPr>
                  <a:t>C</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סלייטלי</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אנסטייבל</a:t>
                </a:r>
                <a:r>
                  <a:rPr lang="he-IL" sz="120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יכולה לייצר מפת </a:t>
                </a:r>
                <a:r>
                  <a:rPr lang="he-IL" sz="1200" kern="1200" dirty="0" err="1">
                    <a:solidFill>
                      <a:schemeClr val="tx1"/>
                    </a:solidFill>
                    <a:effectLst/>
                    <a:latin typeface="+mn-lt"/>
                    <a:ea typeface="+mn-ea"/>
                    <a:cs typeface="+mn-cs"/>
                  </a:rPr>
                  <a:t>סטדי</a:t>
                </a:r>
                <a:r>
                  <a:rPr lang="he-IL" sz="1200" kern="1200" dirty="0">
                    <a:solidFill>
                      <a:schemeClr val="tx1"/>
                    </a:solidFill>
                    <a:effectLst/>
                    <a:latin typeface="+mn-lt"/>
                    <a:ea typeface="+mn-ea"/>
                    <a:cs typeface="+mn-cs"/>
                  </a:rPr>
                  <a:t> סטייט של הריכוזים שיהיו במרחב</a:t>
                </a:r>
                <a:r>
                  <a:rPr lang="en-US"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בעזרת </a:t>
                </a:r>
                <a:r>
                  <a:rPr lang="en-US" sz="1200" kern="1200" dirty="0">
                    <a:solidFill>
                      <a:schemeClr val="tx1"/>
                    </a:solidFill>
                    <a:effectLst/>
                    <a:latin typeface="+mn-lt"/>
                    <a:ea typeface="+mn-ea"/>
                    <a:cs typeface="+mn-cs"/>
                  </a:rPr>
                  <a:t>Pollution transfer function</a:t>
                </a:r>
                <a:r>
                  <a:rPr lang="he-IL" sz="1200" kern="1200" dirty="0">
                    <a:solidFill>
                      <a:schemeClr val="tx1"/>
                    </a:solidFill>
                    <a:effectLst/>
                    <a:latin typeface="+mn-lt"/>
                    <a:ea typeface="+mn-ea"/>
                    <a:cs typeface="+mn-cs"/>
                  </a:rPr>
                  <a:t>, במקרה שלנו מודל </a:t>
                </a:r>
                <a:r>
                  <a:rPr lang="he-IL" sz="1200" kern="1200" dirty="0" err="1">
                    <a:solidFill>
                      <a:schemeClr val="tx1"/>
                    </a:solidFill>
                    <a:effectLst/>
                    <a:latin typeface="+mn-lt"/>
                    <a:ea typeface="+mn-ea"/>
                    <a:cs typeface="+mn-cs"/>
                  </a:rPr>
                  <a:t>גאוסי</a:t>
                </a:r>
                <a:r>
                  <a:rPr lang="he-IL" sz="1200" kern="1200" dirty="0">
                    <a:solidFill>
                      <a:schemeClr val="tx1"/>
                    </a:solidFill>
                    <a:effectLst/>
                    <a:latin typeface="+mn-lt"/>
                    <a:ea typeface="+mn-ea"/>
                    <a:cs typeface="+mn-cs"/>
                  </a:rPr>
                  <a:t> שאגע בו עוד מעט.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בואו נגיד שאני רוצה לצאת ולפרוס כרגע חיישנים במרחב.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איפה כדאי לי לפרוס אותם ?</a:t>
                </a:r>
                <a:endParaRPr lang="en-US"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a:p>
                <a:pPr marL="0" algn="r" defTabSz="914400" rtl="1" eaLnBrk="1" latinLnBrk="0" hangingPunct="1"/>
                <a:r>
                  <a:rPr lang="he-IL" dirty="0"/>
                  <a:t>למה לא שמים חיישנים על הארובה ? </a:t>
                </a:r>
              </a:p>
              <a:p>
                <a:pPr marL="171450" indent="-171450" algn="r" defTabSz="914400" rtl="1" eaLnBrk="1" latinLnBrk="0" hangingPunct="1">
                  <a:buFontTx/>
                  <a:buChar char="-"/>
                </a:pPr>
                <a:r>
                  <a:rPr lang="he-IL" dirty="0"/>
                  <a:t>גם כי הרגולטור רוצה להפריד את עצמו </a:t>
                </a:r>
                <a:r>
                  <a:rPr lang="he-IL" dirty="0" err="1"/>
                  <a:t>מהמזהם</a:t>
                </a:r>
                <a:endParaRPr lang="he-IL" dirty="0"/>
              </a:p>
              <a:p>
                <a:pPr marL="171450" indent="-171450" algn="r" defTabSz="914400" rtl="1" eaLnBrk="1" latinLnBrk="0" hangingPunct="1">
                  <a:buFontTx/>
                  <a:buChar char="-"/>
                </a:pPr>
                <a:r>
                  <a:rPr lang="he-IL" dirty="0"/>
                  <a:t>גם כי אין עד כמה שאני יודעת גלאים שמסוגלים </a:t>
                </a:r>
                <a:r>
                  <a:rPr lang="he-IL" dirty="0" err="1"/>
                  <a:t>לנטר</a:t>
                </a:r>
                <a:r>
                  <a:rPr lang="he-IL" dirty="0"/>
                  <a:t> ריכוזים גבוהים כל כך כמו אלו שיוצאים מהארובה. </a:t>
                </a:r>
              </a:p>
              <a:p>
                <a:pPr marL="171450" indent="-171450" algn="r" defTabSz="914400" rtl="1" eaLnBrk="1" latinLnBrk="0" hangingPunct="1">
                  <a:buFontTx/>
                  <a:buChar char="-"/>
                </a:pPr>
                <a:r>
                  <a:rPr lang="he-IL" dirty="0"/>
                  <a:t>וגם כי בינינו אין דבר כזה מקור נקודתי. ארובה בקוטר של מטר – איפה תניח את החיישן ?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initial simulation setup was explored. A 1000x1000 m flat area was taken as the simulated arena, with sensors situated at ground level (i.e., z=0 in Eq. 1). Five point-sources (stacks) were arbitrarily given average emission rates of 0.47, 0.51, 0.38, 0.9 and 0.19 [kg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Figure 1 illustrates the simulation set with pollutant concentrations obtained by the Gaussian plume model for light (4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west winds (270</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and stability class C (slightly unstable). Sources are marked in red dots and optional locations of sensors are marked in black crosses. 396 optional locations were spread in a grid, 50 m apart, and at least 50 meters from the location of each source. Effective heights of stacks were taken at 10 m. </a:t>
                </a:r>
              </a:p>
              <a:p>
                <a:pPr marL="0" algn="l" defTabSz="914400" rtl="0" eaLnBrk="1" latinLnBrk="0" hangingPunct="1"/>
                <a:endParaRPr lang="en-US" dirty="0"/>
              </a:p>
              <a:p>
                <a:pPr marL="0" algn="l" defTabSz="914400" rtl="0" eaLnBrk="1" latinLnBrk="0" hangingPunct="1"/>
                <a:endParaRPr lang="en-US" dirty="0"/>
              </a:p>
              <a:p>
                <a:pPr marL="0" algn="l" defTabSz="914400" rtl="0" eaLnBrk="1" latinLnBrk="0" hangingPunct="1"/>
                <a:r>
                  <a:rPr lang="en-US" sz="1200" kern="1200" dirty="0">
                    <a:solidFill>
                      <a:schemeClr val="tx1"/>
                    </a:solidFill>
                    <a:effectLst/>
                    <a:latin typeface="+mn-lt"/>
                    <a:ea typeface="+mn-ea"/>
                    <a:cs typeface="+mn-cs"/>
                  </a:rPr>
                  <a:t>Hourly mean wind directions were binned into 8 categories (45</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degrees each) and hourly mean wind speeds into 7 categories (&lt;1, 1-2, 2-4, 4-6, 6-8, 8-10, &gt;10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With six possible </a:t>
                </a:r>
                <a:r>
                  <a:rPr lang="en-US" sz="1200" kern="1200" dirty="0" err="1">
                    <a:solidFill>
                      <a:schemeClr val="tx1"/>
                    </a:solidFill>
                    <a:effectLst/>
                    <a:latin typeface="+mn-lt"/>
                    <a:ea typeface="+mn-ea"/>
                    <a:cs typeface="+mn-cs"/>
                  </a:rPr>
                  <a:t>Pasquill</a:t>
                </a:r>
                <a:r>
                  <a:rPr lang="en-US" sz="1200" kern="1200" dirty="0">
                    <a:solidFill>
                      <a:schemeClr val="tx1"/>
                    </a:solidFill>
                    <a:effectLst/>
                    <a:latin typeface="+mn-lt"/>
                    <a:ea typeface="+mn-ea"/>
                    <a:cs typeface="+mn-cs"/>
                  </a:rPr>
                  <a:t>–Gifford classes for atmospheric stability (A-F), 336 weather states exist. The Gaussian plume model was applied with each weather state combination, using the mean value of each wind speed and direction category. For our initial simulation, we used 10-minutes wind data from </a:t>
                </a:r>
                <a:r>
                  <a:rPr lang="en-US" sz="1200" kern="1200" dirty="0" err="1">
                    <a:solidFill>
                      <a:schemeClr val="tx1"/>
                    </a:solidFill>
                    <a:effectLst/>
                    <a:latin typeface="+mn-lt"/>
                    <a:ea typeface="+mn-ea"/>
                    <a:cs typeface="+mn-cs"/>
                  </a:rPr>
                  <a:t>Hadera</a:t>
                </a:r>
                <a:r>
                  <a:rPr lang="en-US" sz="1200" kern="1200" dirty="0">
                    <a:solidFill>
                      <a:schemeClr val="tx1"/>
                    </a:solidFill>
                    <a:effectLst/>
                    <a:latin typeface="+mn-lt"/>
                    <a:ea typeface="+mn-ea"/>
                    <a:cs typeface="+mn-cs"/>
                  </a:rPr>
                  <a:t>-port station, obtained from the Israel Meteorological Service (IMS) for the years 2004-2018, to derive frequencies of each binned category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5.2.3). Figure 2 shows the </a:t>
                </a:r>
                <a:r>
                  <a:rPr lang="en-US" sz="1200" kern="1200" dirty="0" err="1">
                    <a:solidFill>
                      <a:schemeClr val="tx1"/>
                    </a:solidFill>
                    <a:effectLst/>
                    <a:latin typeface="+mn-lt"/>
                    <a:ea typeface="+mn-ea"/>
                    <a:cs typeface="+mn-cs"/>
                  </a:rPr>
                  <a:t>windrose</a:t>
                </a:r>
                <a:r>
                  <a:rPr lang="en-US" sz="1200" kern="1200" dirty="0">
                    <a:solidFill>
                      <a:schemeClr val="tx1"/>
                    </a:solidFill>
                    <a:effectLst/>
                    <a:latin typeface="+mn-lt"/>
                    <a:ea typeface="+mn-ea"/>
                    <a:cs typeface="+mn-cs"/>
                  </a:rPr>
                  <a:t> distribution of winds used in the initial simulation. The taken wind data are characterized by a bi-model distribution - comprised of west winds of relatively high speeds compared to east winds of lower speeds. The vector-average wind speed and direction is 0.9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298 degrees, respectively. Scalar-average wind speed is 4.2 m s</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Distribution of stability classes is as follows: A-1%, B-1%, C-6%, D-78%, E-11%, F-3%, as determined according to the </a:t>
                </a:r>
                <a:r>
                  <a:rPr lang="en-US" sz="1200" i="0" kern="1200">
                    <a:solidFill>
                      <a:schemeClr val="tx1"/>
                    </a:solidFill>
                    <a:effectLst/>
                    <a:latin typeface="+mn-lt"/>
                    <a:ea typeface="+mn-ea"/>
                    <a:cs typeface="+mn-cs"/>
                  </a:rPr>
                  <a:t>𝜎_𝐴</a:t>
                </a:r>
                <a:r>
                  <a:rPr lang="en-US" sz="1200" kern="1200" dirty="0">
                    <a:solidFill>
                      <a:schemeClr val="tx1"/>
                    </a:solidFill>
                    <a:effectLst/>
                    <a:latin typeface="+mn-lt"/>
                    <a:ea typeface="+mn-ea"/>
                    <a:cs typeface="+mn-cs"/>
                  </a:rPr>
                  <a:t> method (see Section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5.1.2).</a:t>
                </a:r>
                <a:r>
                  <a:rPr lang="en-U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4C19DB6A-656C-944F-A024-0E1A7C45D2CF}" type="slidenum">
              <a:rPr lang="en-US" smtClean="0"/>
              <a:t>9</a:t>
            </a:fld>
            <a:endParaRPr lang="en-US"/>
          </a:p>
        </p:txBody>
      </p:sp>
    </p:spTree>
    <p:extLst>
      <p:ext uri="{BB962C8B-B14F-4D97-AF65-F5344CB8AC3E}">
        <p14:creationId xmlns:p14="http://schemas.microsoft.com/office/powerpoint/2010/main" val="21101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381CC-C6D6-EE49-982D-E049F558DD64}" type="datetime1">
              <a:rPr lang="en-US" smtClean="0"/>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3691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0F5E1-69D8-9240-9AD4-37BEBD626A7C}" type="datetime1">
              <a:rPr lang="en-US" smtClean="0"/>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5134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581CA0-9296-FA41-BFFA-2B4A1368B15F}" type="datetime1">
              <a:rPr lang="en-US" smtClean="0"/>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41876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58E11-8824-3745-8440-D8FE6C9FF4A8}" type="datetime1">
              <a:rPr lang="en-US" smtClean="0"/>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649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16B543-ADE1-F340-9FF1-DD270E9C7B91}" type="datetime1">
              <a:rPr lang="en-US" smtClean="0"/>
              <a:t>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73683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AC974-2254-1B46-AD57-746C94F3C2B8}" type="datetime1">
              <a:rPr lang="en-US" smtClean="0"/>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31282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AFD94-F827-504B-8E3B-B5A0935CC335}" type="datetime1">
              <a:rPr lang="en-US" smtClean="0"/>
              <a:t>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43167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82C19-6B2F-CD4E-932B-53433DEEB817}" type="datetime1">
              <a:rPr lang="en-US" smtClean="0"/>
              <a:t>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29288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9599C6-1C60-E64A-89A4-1920256BCB6D}" type="datetime1">
              <a:rPr lang="en-US" smtClean="0"/>
              <a:t>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00749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A2D0-5EB6-7342-8FD1-377C5CC360FE}" type="datetime1">
              <a:rPr lang="en-US" smtClean="0"/>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189028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789AD-A0CF-7743-BF71-DC65C2CEC11E}" type="datetime1">
              <a:rPr lang="en-US" smtClean="0"/>
              <a:t>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4AC6D-9836-9F4A-961A-ECAC0CEAF37F}" type="slidenum">
              <a:rPr lang="en-US" smtClean="0"/>
              <a:t>‹#›</a:t>
            </a:fld>
            <a:endParaRPr lang="en-US"/>
          </a:p>
        </p:txBody>
      </p:sp>
    </p:spTree>
    <p:extLst>
      <p:ext uri="{BB962C8B-B14F-4D97-AF65-F5344CB8AC3E}">
        <p14:creationId xmlns:p14="http://schemas.microsoft.com/office/powerpoint/2010/main" val="3081115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BB4E-752F-7141-BC8E-825F69168023}" type="datetime1">
              <a:rPr lang="en-US" smtClean="0"/>
              <a:t>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AC6D-9836-9F4A-961A-ECAC0CEAF37F}" type="slidenum">
              <a:rPr lang="en-US" smtClean="0"/>
              <a:t>‹#›</a:t>
            </a:fld>
            <a:endParaRPr lang="en-US"/>
          </a:p>
        </p:txBody>
      </p:sp>
    </p:spTree>
    <p:extLst>
      <p:ext uri="{BB962C8B-B14F-4D97-AF65-F5344CB8AC3E}">
        <p14:creationId xmlns:p14="http://schemas.microsoft.com/office/powerpoint/2010/main" val="18410585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2.mov"/><Relationship Id="rId7" Type="http://schemas.openxmlformats.org/officeDocument/2006/relationships/image" Target="../media/image5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47.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hyperlink" Target="https://www.raesystems.com/sites/default/files/content/resources/Technical-Note-114_updated_03-26-2018.pdf" TargetMode="External"/><Relationship Id="rId3" Type="http://schemas.openxmlformats.org/officeDocument/2006/relationships/hyperlink" Target="https://www.eoas.ubc.ca/courses/atsc507/ADM/intro/ScanSet-C-GaussianPlume.pdf" TargetMode="External"/><Relationship Id="rId7" Type="http://schemas.openxmlformats.org/officeDocument/2006/relationships/hyperlink" Target="https://www.aeroqual.com/challenges-electrochemical-no2-sensors-outdoor-air-monitorin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cfpub.epa.gov/ncer_abstracts/index.cfm/fuseaction/display.files/fileID/14285" TargetMode="External"/><Relationship Id="rId5" Type="http://schemas.openxmlformats.org/officeDocument/2006/relationships/hyperlink" Target="https://towardsdatascience.com/neural-knapsack-8edd737bdc15" TargetMode="External"/><Relationship Id="rId10" Type="http://schemas.openxmlformats.org/officeDocument/2006/relationships/hyperlink" Target="https://ec.europa.eu/environment/air/pdf/Brochure%20lower-cost%20sensors.pdf" TargetMode="External"/><Relationship Id="rId4" Type="http://schemas.openxmlformats.org/officeDocument/2006/relationships/hyperlink" Target="https://lib.ugent.be/fulltxt/RUG01/002/275/075/RUG01-002275075_2016_0001_AC.pdf" TargetMode="External"/><Relationship Id="rId9" Type="http://schemas.openxmlformats.org/officeDocument/2006/relationships/hyperlink" Target="https://www.quora.com/What-is-the-difference-between-a-Fractional-Knapsack-problem-and-a-0-1-Knapsack-proble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90.jp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EBC-B23E-F14E-A745-5586959BD0FA}"/>
              </a:ext>
            </a:extLst>
          </p:cNvPr>
          <p:cNvSpPr>
            <a:spLocks noGrp="1"/>
          </p:cNvSpPr>
          <p:nvPr>
            <p:ph type="ctrTitle"/>
          </p:nvPr>
        </p:nvSpPr>
        <p:spPr>
          <a:xfrm>
            <a:off x="6337255" y="1624147"/>
            <a:ext cx="5445372" cy="2889114"/>
          </a:xfrm>
        </p:spPr>
        <p:txBody>
          <a:bodyPr anchor="b">
            <a:noAutofit/>
          </a:bodyPr>
          <a:lstStyle/>
          <a:p>
            <a:r>
              <a:rPr lang="en-US" sz="4400" dirty="0">
                <a:latin typeface="DaunPenh" pitchFamily="2" charset="0"/>
                <a:ea typeface="Tahoma" panose="020B0604030504040204" pitchFamily="34" charset="0"/>
                <a:cs typeface="DaunPenh" pitchFamily="2" charset="0"/>
              </a:rPr>
              <a:t>Development of methods for adaptive and optimal deployment of heterogeneous sensor array for accurate representation of air pollution and its sources</a:t>
            </a:r>
          </a:p>
        </p:txBody>
      </p:sp>
      <p:pic>
        <p:nvPicPr>
          <p:cNvPr id="6" name="Picture 5">
            <a:extLst>
              <a:ext uri="{FF2B5EF4-FFF2-40B4-BE49-F238E27FC236}">
                <a16:creationId xmlns:a16="http://schemas.microsoft.com/office/drawing/2014/main" id="{1F605CA8-48C7-5843-84B3-02147EFECB8F}"/>
              </a:ext>
            </a:extLst>
          </p:cNvPr>
          <p:cNvPicPr>
            <a:picLocks noChangeAspect="1"/>
          </p:cNvPicPr>
          <p:nvPr/>
        </p:nvPicPr>
        <p:blipFill rotWithShape="1">
          <a:blip r:embed="rId3"/>
          <a:srcRect l="13504" r="4169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TextBox 6">
            <a:extLst>
              <a:ext uri="{FF2B5EF4-FFF2-40B4-BE49-F238E27FC236}">
                <a16:creationId xmlns:a16="http://schemas.microsoft.com/office/drawing/2014/main" id="{88C0DD02-9EA8-CE46-9E35-CC56C1A1E8ED}"/>
              </a:ext>
            </a:extLst>
          </p:cNvPr>
          <p:cNvSpPr txBox="1"/>
          <p:nvPr/>
        </p:nvSpPr>
        <p:spPr>
          <a:xfrm flipV="1">
            <a:off x="5540813" y="4520035"/>
            <a:ext cx="6513075" cy="45719"/>
          </a:xfrm>
          <a:prstGeom prst="rect">
            <a:avLst/>
          </a:prstGeom>
          <a:solidFill>
            <a:schemeClr val="tx1">
              <a:lumMod val="85000"/>
            </a:schemeClr>
          </a:solidFill>
        </p:spPr>
        <p:txBody>
          <a:bodyPr wrap="square" rtlCol="0">
            <a:spAutoFit/>
          </a:bodyPr>
          <a:lstStyle/>
          <a:p>
            <a:pPr marL="0" algn="l" defTabSz="457200" rtl="0" eaLnBrk="1" latinLnBrk="0" hangingPunct="1"/>
            <a:endParaRPr lang="en-US" dirty="0"/>
          </a:p>
        </p:txBody>
      </p:sp>
      <p:sp>
        <p:nvSpPr>
          <p:cNvPr id="9" name="Slide Number Placeholder 18">
            <a:extLst>
              <a:ext uri="{FF2B5EF4-FFF2-40B4-BE49-F238E27FC236}">
                <a16:creationId xmlns:a16="http://schemas.microsoft.com/office/drawing/2014/main" id="{05E2BF7E-C076-FC4B-ABC6-1D5B22ACA72C}"/>
              </a:ext>
            </a:extLst>
          </p:cNvPr>
          <p:cNvSpPr txBox="1">
            <a:spLocks/>
          </p:cNvSpPr>
          <p:nvPr/>
        </p:nvSpPr>
        <p:spPr>
          <a:xfrm>
            <a:off x="9310688" y="63849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1</a:t>
            </a:fld>
            <a:r>
              <a:rPr lang="en-US" dirty="0"/>
              <a:t>/19</a:t>
            </a:r>
            <a:endParaRPr lang="en-US" dirty="0">
              <a:latin typeface="DaunPenh" pitchFamily="2" charset="0"/>
              <a:cs typeface="DaunPenh" pitchFamily="2" charset="0"/>
            </a:endParaRPr>
          </a:p>
        </p:txBody>
      </p:sp>
      <p:sp>
        <p:nvSpPr>
          <p:cNvPr id="10" name="Subtitle 2">
            <a:extLst>
              <a:ext uri="{FF2B5EF4-FFF2-40B4-BE49-F238E27FC236}">
                <a16:creationId xmlns:a16="http://schemas.microsoft.com/office/drawing/2014/main" id="{C4324FC2-CB50-1F4B-8509-1F68C0B0A4AF}"/>
              </a:ext>
            </a:extLst>
          </p:cNvPr>
          <p:cNvSpPr txBox="1">
            <a:spLocks/>
          </p:cNvSpPr>
          <p:nvPr/>
        </p:nvSpPr>
        <p:spPr>
          <a:xfrm>
            <a:off x="4254366" y="4922700"/>
            <a:ext cx="7552523" cy="196272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latin typeface="DaunPenh" pitchFamily="2" charset="0"/>
                <a:cs typeface="DaunPenh" pitchFamily="2" charset="0"/>
              </a:rPr>
              <a:t>Pre-Thesis Exam - 10.11.2019</a:t>
            </a:r>
          </a:p>
          <a:p>
            <a:r>
              <a:rPr lang="en-US" sz="3200" dirty="0" err="1">
                <a:latin typeface="DaunPenh" pitchFamily="2" charset="0"/>
                <a:cs typeface="DaunPenh" pitchFamily="2" charset="0"/>
              </a:rPr>
              <a:t>Idit</a:t>
            </a:r>
            <a:r>
              <a:rPr lang="en-US" sz="3200" dirty="0">
                <a:latin typeface="DaunPenh" pitchFamily="2" charset="0"/>
                <a:cs typeface="DaunPenh" pitchFamily="2" charset="0"/>
              </a:rPr>
              <a:t> </a:t>
            </a:r>
            <a:r>
              <a:rPr lang="en-US" sz="3200" dirty="0" err="1">
                <a:latin typeface="DaunPenh" pitchFamily="2" charset="0"/>
                <a:cs typeface="DaunPenh" pitchFamily="2" charset="0"/>
              </a:rPr>
              <a:t>Belachsen</a:t>
            </a:r>
            <a:endParaRPr lang="en-US" sz="3200" dirty="0">
              <a:latin typeface="DaunPenh" pitchFamily="2" charset="0"/>
              <a:cs typeface="DaunPenh" pitchFamily="2" charset="0"/>
            </a:endParaRPr>
          </a:p>
          <a:p>
            <a:r>
              <a:rPr lang="en-US" sz="3200" b="1" dirty="0">
                <a:latin typeface="DaunPenh" pitchFamily="2" charset="0"/>
                <a:cs typeface="DaunPenh" pitchFamily="2" charset="0"/>
              </a:rPr>
              <a:t>Advisors:</a:t>
            </a:r>
            <a:r>
              <a:rPr lang="en-US" sz="3200" dirty="0">
                <a:latin typeface="DaunPenh" pitchFamily="2" charset="0"/>
                <a:cs typeface="DaunPenh" pitchFamily="2" charset="0"/>
              </a:rPr>
              <a:t> Associate Professors - Barak </a:t>
            </a:r>
            <a:r>
              <a:rPr lang="en-US" sz="3200" dirty="0" err="1">
                <a:latin typeface="DaunPenh" pitchFamily="2" charset="0"/>
                <a:cs typeface="DaunPenh" pitchFamily="2" charset="0"/>
              </a:rPr>
              <a:t>Fishbain</a:t>
            </a:r>
            <a:r>
              <a:rPr lang="en-US" sz="3200" dirty="0">
                <a:latin typeface="DaunPenh" pitchFamily="2" charset="0"/>
                <a:cs typeface="DaunPenh" pitchFamily="2" charset="0"/>
              </a:rPr>
              <a:t>, Shai Kendler</a:t>
            </a:r>
          </a:p>
          <a:p>
            <a:endParaRPr lang="en-US" sz="3200" dirty="0">
              <a:latin typeface="DaunPenh" pitchFamily="2" charset="0"/>
              <a:cs typeface="DaunPenh" pitchFamily="2" charset="0"/>
            </a:endParaRPr>
          </a:p>
        </p:txBody>
      </p:sp>
    </p:spTree>
    <p:extLst>
      <p:ext uri="{BB962C8B-B14F-4D97-AF65-F5344CB8AC3E}">
        <p14:creationId xmlns:p14="http://schemas.microsoft.com/office/powerpoint/2010/main" val="4861999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B8CB6-176F-E44D-800E-E7EF0B888991}"/>
              </a:ext>
            </a:extLst>
          </p:cNvPr>
          <p:cNvSpPr>
            <a:spLocks noGrp="1"/>
          </p:cNvSpPr>
          <p:nvPr>
            <p:ph type="sldNum" sz="quarter" idx="12"/>
          </p:nvPr>
        </p:nvSpPr>
        <p:spPr/>
        <p:txBody>
          <a:bodyPr/>
          <a:lstStyle/>
          <a:p>
            <a:fld id="{CBA4AC6D-9836-9F4A-961A-ECAC0CEAF37F}" type="slidenum">
              <a:rPr lang="en-US" smtClean="0"/>
              <a:t>10</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5E64CBB-0582-A84A-A209-BE0A5CE7AC0D}"/>
                  </a:ext>
                </a:extLst>
              </p:cNvPr>
              <p:cNvSpPr>
                <a:spLocks noGrp="1"/>
              </p:cNvSpPr>
              <p:nvPr>
                <p:ph idx="1"/>
              </p:nvPr>
            </p:nvSpPr>
            <p:spPr>
              <a:xfrm>
                <a:off x="613291" y="712004"/>
                <a:ext cx="11040827" cy="5433991"/>
              </a:xfrm>
            </p:spPr>
            <p:txBody>
              <a:bodyPr>
                <a:normAutofit fontScale="92500" lnSpcReduction="10000"/>
              </a:bodyPr>
              <a:lstStyle/>
              <a:p>
                <a:pPr algn="just"/>
                <a:r>
                  <a:rPr lang="en-US" sz="3000" b="1" dirty="0">
                    <a:latin typeface="DaunPenh" pitchFamily="2" charset="0"/>
                    <a:cs typeface="DaunPenh" pitchFamily="2" charset="0"/>
                  </a:rPr>
                  <a:t>P</a:t>
                </a:r>
                <a:r>
                  <a:rPr lang="en-US" sz="3000" dirty="0">
                    <a:latin typeface="DaunPenh" pitchFamily="2" charset="0"/>
                    <a:cs typeface="DaunPenh" pitchFamily="2" charset="0"/>
                  </a:rPr>
                  <a:t>airwise </a:t>
                </a:r>
                <a:r>
                  <a:rPr lang="en-US" sz="3000" b="1" dirty="0">
                    <a:latin typeface="DaunPenh" pitchFamily="2" charset="0"/>
                    <a:cs typeface="DaunPenh" pitchFamily="2" charset="0"/>
                  </a:rPr>
                  <a:t>E</a:t>
                </a:r>
                <a:r>
                  <a:rPr lang="en-US" sz="3000" dirty="0">
                    <a:latin typeface="DaunPenh" pitchFamily="2" charset="0"/>
                    <a:cs typeface="DaunPenh" pitchFamily="2" charset="0"/>
                  </a:rPr>
                  <a:t>uclidean </a:t>
                </a:r>
                <a:r>
                  <a:rPr lang="en-US" sz="3000" b="1" dirty="0">
                    <a:latin typeface="DaunPenh" pitchFamily="2" charset="0"/>
                    <a:cs typeface="DaunPenh" pitchFamily="2" charset="0"/>
                  </a:rPr>
                  <a:t>D</a:t>
                </a:r>
                <a:r>
                  <a:rPr lang="en-US" sz="3000" dirty="0">
                    <a:latin typeface="DaunPenh" pitchFamily="2" charset="0"/>
                    <a:cs typeface="DaunPenh" pitchFamily="2" charset="0"/>
                  </a:rPr>
                  <a:t>istance (PED) - </a:t>
                </a:r>
              </a:p>
              <a:p>
                <a:pPr marL="0" indent="0" algn="ctr">
                  <a:buNone/>
                </a:pP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000" dirty="0">
                    <a:latin typeface="DaunPenh" pitchFamily="2" charset="0"/>
                    <a:cs typeface="DaunPenh" pitchFamily="2" charset="0"/>
                  </a:rPr>
                  <a:t> </a:t>
                </a:r>
                <a:endParaRPr lang="he-IL" sz="3000" dirty="0">
                  <a:latin typeface="DaunPenh" pitchFamily="2" charset="0"/>
                  <a:cs typeface="DaunPenh" pitchFamily="2" charset="0"/>
                </a:endParaRPr>
              </a:p>
              <a:p>
                <a:pPr marL="0" indent="0" algn="ctr">
                  <a:buNone/>
                </a:pPr>
                <a:endParaRPr lang="en-US" sz="3000" b="1" dirty="0">
                  <a:latin typeface="DaunPenh" pitchFamily="2" charset="0"/>
                  <a:cs typeface="DaunPenh" pitchFamily="2" charset="0"/>
                </a:endParaRPr>
              </a:p>
              <a:p>
                <a14:m>
                  <m:oMath xmlns:m="http://schemas.openxmlformats.org/officeDocument/2006/math">
                    <m:r>
                      <m:rPr>
                        <m:sty m:val="p"/>
                      </m:rPr>
                      <a:rPr lang="en-US" sz="3000" smtClean="0">
                        <a:latin typeface="Cambria Math" panose="02040503050406030204" pitchFamily="18" charset="0"/>
                        <a:cs typeface="DaunPenh" pitchFamily="2" charset="0"/>
                      </a:rPr>
                      <m:t>m</m:t>
                    </m:r>
                    <m:r>
                      <a:rPr lang="en-US" sz="3000" b="0" i="0" smtClean="0">
                        <a:latin typeface="Cambria Math" panose="02040503050406030204" pitchFamily="18" charset="0"/>
                        <a:cs typeface="DaunPenh" pitchFamily="2" charset="0"/>
                      </a:rPr>
                      <m:t>=</m:t>
                    </m:r>
                    <m:sSup>
                      <m:sSupPr>
                        <m:ctrlPr>
                          <a:rPr lang="en-US" sz="3000" b="0" i="1" smtClean="0">
                            <a:latin typeface="Cambria Math" panose="02040503050406030204" pitchFamily="18" charset="0"/>
                            <a:cs typeface="DaunPenh" pitchFamily="2" charset="0"/>
                          </a:rPr>
                        </m:ctrlPr>
                      </m:sSupPr>
                      <m:e>
                        <m:r>
                          <a:rPr lang="en-US" sz="3000" b="0" i="0" smtClean="0">
                            <a:latin typeface="Cambria Math" panose="02040503050406030204" pitchFamily="18" charset="0"/>
                            <a:cs typeface="DaunPenh" pitchFamily="2" charset="0"/>
                          </a:rPr>
                          <m:t>2</m:t>
                        </m:r>
                      </m:e>
                      <m:sup>
                        <m:r>
                          <a:rPr lang="en-US" sz="3000" b="0" i="1" smtClean="0">
                            <a:latin typeface="Cambria Math" panose="02040503050406030204" pitchFamily="18" charset="0"/>
                            <a:cs typeface="DaunPenh" pitchFamily="2" charset="0"/>
                          </a:rPr>
                          <m:t>𝑁</m:t>
                        </m:r>
                      </m:sup>
                    </m:sSup>
                    <m:r>
                      <a:rPr lang="en-US" sz="3000" i="1" smtClean="0">
                        <a:latin typeface="Cambria Math" panose="02040503050406030204" pitchFamily="18" charset="0"/>
                        <a:cs typeface="DaunPenh" pitchFamily="2" charset="0"/>
                      </a:rPr>
                      <m:t> </m:t>
                    </m:r>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maps needed for N point sources </a:t>
                </a:r>
                <a:r>
                  <a:rPr lang="en-US" sz="3000" dirty="0">
                    <a:solidFill>
                      <a:srgbClr val="E94C00"/>
                    </a:solidFill>
                    <a:latin typeface="DaunPenh" pitchFamily="2" charset="0"/>
                    <a:cs typeface="DaunPenh" pitchFamily="2" charset="0"/>
                  </a:rPr>
                  <a:t>= 32</a:t>
                </a:r>
                <a:endParaRPr lang="en-US" sz="3000" baseline="30000" dirty="0">
                  <a:solidFill>
                    <a:srgbClr val="E94C00"/>
                  </a:solidFill>
                  <a:latin typeface="DaunPenh" pitchFamily="2" charset="0"/>
                  <a:cs typeface="DaunPenh" pitchFamily="2" charset="0"/>
                </a:endParaRPr>
              </a:p>
              <a:p>
                <a:r>
                  <a:rPr lang="en-US" sz="3000" dirty="0"/>
                  <a:t>|</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PED</m:t>
                        </m:r>
                      </m:e>
                      <m:sub>
                        <m:sSup>
                          <m:sSupPr>
                            <m:ctrlPr>
                              <a:rPr lang="en-US" sz="3000" i="1">
                                <a:latin typeface="Cambria Math" panose="02040503050406030204" pitchFamily="18" charset="0"/>
                              </a:rPr>
                            </m:ctrlPr>
                          </m:sSupPr>
                          <m:e>
                            <m:r>
                              <a:rPr lang="en-US" sz="3000">
                                <a:latin typeface="Cambria Math" panose="02040503050406030204" pitchFamily="18" charset="0"/>
                              </a:rPr>
                              <m:t>{</m:t>
                            </m:r>
                            <m:r>
                              <m:rPr>
                                <m:sty m:val="p"/>
                              </m:rPr>
                              <a:rPr lang="en-US" sz="3000">
                                <a:latin typeface="Cambria Math" panose="02040503050406030204" pitchFamily="18" charset="0"/>
                              </a:rPr>
                              <m:t>S</m:t>
                            </m:r>
                          </m:e>
                          <m:sup>
                            <m:r>
                              <a:rPr lang="en-US" sz="3000" i="1">
                                <a:latin typeface="Cambria Math" panose="02040503050406030204" pitchFamily="18" charset="0"/>
                              </a:rPr>
                              <m:t>′</m:t>
                            </m:r>
                          </m:sup>
                        </m:sSup>
                        <m:r>
                          <a:rPr lang="en-US" sz="3000">
                            <a:latin typeface="Cambria Math" panose="02040503050406030204" pitchFamily="18" charset="0"/>
                          </a:rPr>
                          <m:t>},</m:t>
                        </m:r>
                        <m:d>
                          <m:dPr>
                            <m:begChr m:val="{"/>
                            <m:endChr m:val="}"/>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S</m:t>
                                </m:r>
                              </m:e>
                              <m:sup>
                                <m:r>
                                  <a:rPr lang="en-US" sz="3000" i="1">
                                    <a:latin typeface="Cambria Math" panose="02040503050406030204" pitchFamily="18" charset="0"/>
                                  </a:rPr>
                                  <m:t>′′</m:t>
                                </m:r>
                              </m:sup>
                            </m:sSup>
                          </m:e>
                        </m:d>
                      </m:sub>
                    </m:sSub>
                    <m:r>
                      <a:rPr lang="en-US" sz="3000" i="1">
                        <a:latin typeface="Cambria Math" panose="02040503050406030204" pitchFamily="18" charset="0"/>
                      </a:rPr>
                      <m:t>|</m:t>
                    </m:r>
                    <m:r>
                      <a:rPr lang="en-US" sz="3000" b="0" i="1" smtClean="0">
                        <a:latin typeface="Cambria Math" panose="02040503050406030204" pitchFamily="18" charset="0"/>
                      </a:rPr>
                      <m:t>=</m:t>
                    </m:r>
                    <m:f>
                      <m:fPr>
                        <m:ctrlPr>
                          <a:rPr lang="en-US" sz="3000" i="1">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𝑚</m:t>
                            </m:r>
                          </m:e>
                          <m:sup>
                            <m:r>
                              <a:rPr lang="en-US" sz="3000" i="1">
                                <a:latin typeface="Cambria Math" panose="02040503050406030204" pitchFamily="18" charset="0"/>
                              </a:rPr>
                              <m:t>2</m:t>
                            </m:r>
                          </m:sup>
                        </m:sSup>
                        <m:r>
                          <a:rPr lang="en-US" sz="3000" i="1">
                            <a:latin typeface="Cambria Math" panose="02040503050406030204" pitchFamily="18" charset="0"/>
                          </a:rPr>
                          <m:t>−</m:t>
                        </m:r>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=0</m:t>
                            </m:r>
                          </m:sub>
                          <m:sup>
                            <m:r>
                              <a:rPr lang="en-US" sz="3000" i="1">
                                <a:latin typeface="Cambria Math" panose="02040503050406030204" pitchFamily="18" charset="0"/>
                              </a:rPr>
                              <m:t>𝑁</m:t>
                            </m:r>
                          </m:sup>
                          <m:e>
                            <m:sSup>
                              <m:sSupPr>
                                <m:ctrlPr>
                                  <a:rPr lang="he-IL" sz="3000" i="1">
                                    <a:latin typeface="Cambria Math" panose="02040503050406030204" pitchFamily="18" charset="0"/>
                                  </a:rPr>
                                </m:ctrlPr>
                              </m:sSupPr>
                              <m:e>
                                <m:d>
                                  <m:dPr>
                                    <m:ctrlPr>
                                      <a:rPr lang="en-US" sz="3000" i="1">
                                        <a:latin typeface="Cambria Math" panose="02040503050406030204" pitchFamily="18" charset="0"/>
                                      </a:rPr>
                                    </m:ctrlPr>
                                  </m:dPr>
                                  <m:e>
                                    <m:f>
                                      <m:fPr>
                                        <m:type m:val="noBar"/>
                                        <m:ctrlPr>
                                          <a:rPr lang="en-US" sz="3000" i="1">
                                            <a:latin typeface="Cambria Math" panose="02040503050406030204" pitchFamily="18" charset="0"/>
                                          </a:rPr>
                                        </m:ctrlPr>
                                      </m:fPr>
                                      <m:num>
                                        <m:r>
                                          <a:rPr lang="en-US" sz="3000" i="1">
                                            <a:latin typeface="Cambria Math" panose="02040503050406030204" pitchFamily="18" charset="0"/>
                                          </a:rPr>
                                          <m:t>𝑁</m:t>
                                        </m:r>
                                      </m:num>
                                      <m:den>
                                        <m:r>
                                          <a:rPr lang="en-US" sz="3000" i="1">
                                            <a:latin typeface="Cambria Math" panose="02040503050406030204" pitchFamily="18" charset="0"/>
                                          </a:rPr>
                                          <m:t>𝑖</m:t>
                                        </m:r>
                                      </m:den>
                                    </m:f>
                                  </m:e>
                                </m:d>
                              </m:e>
                              <m:sup>
                                <m:r>
                                  <a:rPr lang="he-IL" sz="3000" i="1">
                                    <a:latin typeface="Cambria Math" panose="02040503050406030204" pitchFamily="18" charset="0"/>
                                  </a:rPr>
                                  <m:t>2</m:t>
                                </m:r>
                              </m:sup>
                            </m:sSup>
                          </m:e>
                        </m:nary>
                      </m:num>
                      <m:den>
                        <m:r>
                          <a:rPr lang="en-US" sz="3000" i="1">
                            <a:latin typeface="Cambria Math" panose="02040503050406030204" pitchFamily="18" charset="0"/>
                          </a:rPr>
                          <m:t>2</m:t>
                        </m:r>
                      </m:den>
                    </m:f>
                  </m:oMath>
                </a14:m>
                <a:endParaRPr lang="he-IL" sz="3000" dirty="0">
                  <a:latin typeface="DaunPenh" pitchFamily="2" charset="0"/>
                  <a:cs typeface="DaunPenh" pitchFamily="2" charset="0"/>
                </a:endParaRPr>
              </a:p>
              <a:p>
                <a:pPr marL="0" indent="0">
                  <a:buNone/>
                </a:pPr>
                <a:r>
                  <a:rPr lang="he-IL" sz="3000" dirty="0">
                    <a:latin typeface="DaunPenh" pitchFamily="2" charset="0"/>
                    <a:cs typeface="DaunPenh" pitchFamily="2" charset="0"/>
                  </a:rPr>
                  <a:t>=</a:t>
                </a:r>
                <a:r>
                  <a:rPr lang="en-US" sz="3000" dirty="0">
                    <a:latin typeface="DaunPenh" pitchFamily="2" charset="0"/>
                    <a:cs typeface="DaunPenh" pitchFamily="2" charset="0"/>
                  </a:rPr>
                  <a:t>number of PED values needed to be calculated </a:t>
                </a:r>
                <a:r>
                  <a:rPr lang="en-US" sz="3000" dirty="0">
                    <a:solidFill>
                      <a:srgbClr val="E94C00"/>
                    </a:solidFill>
                    <a:latin typeface="DaunPenh" pitchFamily="2" charset="0"/>
                    <a:cs typeface="DaunPenh" pitchFamily="2" charset="0"/>
                  </a:rPr>
                  <a:t>= 386</a:t>
                </a:r>
              </a:p>
              <a:p>
                <a:pPr marL="0" indent="0">
                  <a:buNone/>
                </a:pPr>
                <a:endParaRPr lang="en-US" sz="3000" baseline="30000" dirty="0">
                  <a:latin typeface="DaunPenh" pitchFamily="2" charset="0"/>
                  <a:cs typeface="DaunPenh" pitchFamily="2" charset="0"/>
                </a:endParaRPr>
              </a:p>
              <a:p>
                <a:r>
                  <a:rPr lang="en-US" sz="3000" dirty="0">
                    <a:latin typeface="DaunPenh" pitchFamily="2" charset="0"/>
                    <a:cs typeface="DaunPenh" pitchFamily="2" charset="0"/>
                  </a:rPr>
                  <a:t>Number of Transformation-Pair Categories (NTPC) = </a:t>
                </a:r>
                <a14:m>
                  <m:oMath xmlns:m="http://schemas.openxmlformats.org/officeDocument/2006/math">
                    <m:f>
                      <m:fPr>
                        <m:ctrlPr>
                          <a:rPr lang="en-US" sz="3000" i="1">
                            <a:latin typeface="Cambria Math" panose="02040503050406030204" pitchFamily="18" charset="0"/>
                          </a:rPr>
                        </m:ctrlPr>
                      </m:fPr>
                      <m:num>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𝑁</m:t>
                        </m:r>
                        <m:r>
                          <a:rPr lang="en-US" sz="3000" b="0" i="1" smtClean="0">
                            <a:latin typeface="Cambria Math" panose="02040503050406030204" pitchFamily="18" charset="0"/>
                          </a:rPr>
                          <m:t>+1)</m:t>
                        </m:r>
                      </m:num>
                      <m:den>
                        <m:r>
                          <a:rPr lang="en-US" sz="3000" i="1">
                            <a:latin typeface="Cambria Math" panose="02040503050406030204" pitchFamily="18" charset="0"/>
                          </a:rPr>
                          <m:t>2</m:t>
                        </m:r>
                      </m:den>
                    </m:f>
                  </m:oMath>
                </a14:m>
                <a:r>
                  <a:rPr lang="en-US" sz="3000" dirty="0">
                    <a:latin typeface="DaunPenh" pitchFamily="2" charset="0"/>
                    <a:cs typeface="DaunPenh" pitchFamily="2" charset="0"/>
                  </a:rPr>
                  <a:t> </a:t>
                </a:r>
                <a:r>
                  <a:rPr lang="en-US" sz="3000" dirty="0">
                    <a:solidFill>
                      <a:srgbClr val="E94C00"/>
                    </a:solidFill>
                    <a:latin typeface="DaunPenh" pitchFamily="2" charset="0"/>
                    <a:cs typeface="DaunPenh" pitchFamily="2" charset="0"/>
                  </a:rPr>
                  <a:t>= 15</a:t>
                </a:r>
                <a:endParaRPr lang="he-IL" sz="3000" dirty="0">
                  <a:solidFill>
                    <a:srgbClr val="E94C00"/>
                  </a:solidFill>
                  <a:latin typeface="DaunPenh" pitchFamily="2" charset="0"/>
                  <a:cs typeface="DaunPenh" pitchFamily="2" charset="0"/>
                </a:endParaRPr>
              </a:p>
              <a:p>
                <a:pPr marL="0" indent="0">
                  <a:buNone/>
                </a:pPr>
                <a:r>
                  <a:rPr lang="en-US" sz="3000" dirty="0">
                    <a:latin typeface="DaunPenh" pitchFamily="2" charset="0"/>
                    <a:cs typeface="DaunPenh" pitchFamily="2" charset="0"/>
                  </a:rPr>
                  <a:t>{1-2},{1-3},{1-4},{1-5},{2-3},{2-4}….</a:t>
                </a:r>
              </a:p>
            </p:txBody>
          </p:sp>
        </mc:Choice>
        <mc:Fallback xmlns="">
          <p:sp>
            <p:nvSpPr>
              <p:cNvPr id="5" name="Content Placeholder 2">
                <a:extLst>
                  <a:ext uri="{FF2B5EF4-FFF2-40B4-BE49-F238E27FC236}">
                    <a16:creationId xmlns:a16="http://schemas.microsoft.com/office/drawing/2014/main" id="{F5E64CBB-0582-A84A-A209-BE0A5CE7AC0D}"/>
                  </a:ext>
                </a:extLst>
              </p:cNvPr>
              <p:cNvSpPr>
                <a:spLocks noGrp="1" noRot="1" noChangeAspect="1" noMove="1" noResize="1" noEditPoints="1" noAdjustHandles="1" noChangeArrowheads="1" noChangeShapeType="1" noTextEdit="1"/>
              </p:cNvSpPr>
              <p:nvPr>
                <p:ph idx="1"/>
              </p:nvPr>
            </p:nvSpPr>
            <p:spPr>
              <a:xfrm>
                <a:off x="613291" y="712004"/>
                <a:ext cx="11040827" cy="5433991"/>
              </a:xfrm>
              <a:blipFill>
                <a:blip r:embed="rId3"/>
                <a:stretch>
                  <a:fillRect l="-1149" t="-3963" b="-2564"/>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FEDE989-FDE4-7B48-ADF5-3AF11B46C68F}"/>
              </a:ext>
            </a:extLst>
          </p:cNvPr>
          <p:cNvPicPr>
            <a:picLocks noChangeAspect="1"/>
          </p:cNvPicPr>
          <p:nvPr/>
        </p:nvPicPr>
        <p:blipFill rotWithShape="1">
          <a:blip r:embed="rId4"/>
          <a:srcRect l="24145" t="7143" r="21058" b="25093"/>
          <a:stretch/>
        </p:blipFill>
        <p:spPr>
          <a:xfrm>
            <a:off x="7192473" y="2547482"/>
            <a:ext cx="1530953" cy="1472503"/>
          </a:xfrm>
          <a:prstGeom prst="rect">
            <a:avLst/>
          </a:prstGeom>
          <a:ln w="28575">
            <a:solidFill>
              <a:schemeClr val="tx1"/>
            </a:solidFill>
          </a:ln>
        </p:spPr>
      </p:pic>
      <p:pic>
        <p:nvPicPr>
          <p:cNvPr id="20" name="Picture 19">
            <a:extLst>
              <a:ext uri="{FF2B5EF4-FFF2-40B4-BE49-F238E27FC236}">
                <a16:creationId xmlns:a16="http://schemas.microsoft.com/office/drawing/2014/main" id="{A4EE30D5-E202-5D4A-89DD-FE53F5D80B8A}"/>
              </a:ext>
            </a:extLst>
          </p:cNvPr>
          <p:cNvPicPr>
            <a:picLocks noChangeAspect="1"/>
          </p:cNvPicPr>
          <p:nvPr/>
        </p:nvPicPr>
        <p:blipFill rotWithShape="1">
          <a:blip r:embed="rId5"/>
          <a:srcRect l="24024" t="7547" r="21465" b="24689"/>
          <a:stretch/>
        </p:blipFill>
        <p:spPr>
          <a:xfrm>
            <a:off x="7397061" y="2684062"/>
            <a:ext cx="1522937" cy="1472503"/>
          </a:xfrm>
          <a:prstGeom prst="rect">
            <a:avLst/>
          </a:prstGeom>
          <a:ln w="28575">
            <a:solidFill>
              <a:schemeClr val="tx1"/>
            </a:solidFill>
          </a:ln>
        </p:spPr>
      </p:pic>
      <p:pic>
        <p:nvPicPr>
          <p:cNvPr id="22" name="Picture 21">
            <a:extLst>
              <a:ext uri="{FF2B5EF4-FFF2-40B4-BE49-F238E27FC236}">
                <a16:creationId xmlns:a16="http://schemas.microsoft.com/office/drawing/2014/main" id="{C4A33BB0-B2DC-5445-BBE6-45028D9C2C74}"/>
              </a:ext>
            </a:extLst>
          </p:cNvPr>
          <p:cNvPicPr>
            <a:picLocks noChangeAspect="1"/>
          </p:cNvPicPr>
          <p:nvPr/>
        </p:nvPicPr>
        <p:blipFill rotWithShape="1">
          <a:blip r:embed="rId6"/>
          <a:srcRect l="24315" t="6293" r="21358" b="25994"/>
          <a:stretch/>
        </p:blipFill>
        <p:spPr>
          <a:xfrm>
            <a:off x="7606647" y="2818808"/>
            <a:ext cx="1517817" cy="1471384"/>
          </a:xfrm>
          <a:prstGeom prst="rect">
            <a:avLst/>
          </a:prstGeom>
          <a:ln w="28575">
            <a:solidFill>
              <a:schemeClr val="tx1"/>
            </a:solidFill>
          </a:ln>
        </p:spPr>
      </p:pic>
      <p:pic>
        <p:nvPicPr>
          <p:cNvPr id="24" name="Picture 23">
            <a:extLst>
              <a:ext uri="{FF2B5EF4-FFF2-40B4-BE49-F238E27FC236}">
                <a16:creationId xmlns:a16="http://schemas.microsoft.com/office/drawing/2014/main" id="{0D53C724-11A4-4841-9E7C-A3DDD55F4874}"/>
              </a:ext>
            </a:extLst>
          </p:cNvPr>
          <p:cNvPicPr>
            <a:picLocks noChangeAspect="1"/>
          </p:cNvPicPr>
          <p:nvPr/>
        </p:nvPicPr>
        <p:blipFill rotWithShape="1">
          <a:blip r:embed="rId7"/>
          <a:srcRect l="24238" t="7547" r="21775" b="24689"/>
          <a:stretch/>
        </p:blipFill>
        <p:spPr>
          <a:xfrm>
            <a:off x="7825443" y="2952435"/>
            <a:ext cx="1508285" cy="1472503"/>
          </a:xfrm>
          <a:prstGeom prst="rect">
            <a:avLst/>
          </a:prstGeom>
          <a:ln w="28575">
            <a:solidFill>
              <a:schemeClr val="tx1"/>
            </a:solidFill>
          </a:ln>
        </p:spPr>
      </p:pic>
      <p:pic>
        <p:nvPicPr>
          <p:cNvPr id="26" name="Picture 25">
            <a:extLst>
              <a:ext uri="{FF2B5EF4-FFF2-40B4-BE49-F238E27FC236}">
                <a16:creationId xmlns:a16="http://schemas.microsoft.com/office/drawing/2014/main" id="{BC328F22-91BF-E44A-BC28-199F937F462A}"/>
              </a:ext>
            </a:extLst>
          </p:cNvPr>
          <p:cNvPicPr>
            <a:picLocks noChangeAspect="1"/>
          </p:cNvPicPr>
          <p:nvPr/>
        </p:nvPicPr>
        <p:blipFill rotWithShape="1">
          <a:blip r:embed="rId8"/>
          <a:srcRect l="24615" t="6110" r="20873" b="26176"/>
          <a:stretch/>
        </p:blipFill>
        <p:spPr>
          <a:xfrm>
            <a:off x="8054873" y="3090926"/>
            <a:ext cx="1522936" cy="1471384"/>
          </a:xfrm>
          <a:prstGeom prst="rect">
            <a:avLst/>
          </a:prstGeom>
          <a:ln w="28575">
            <a:solidFill>
              <a:schemeClr val="tx1"/>
            </a:solidFill>
          </a:ln>
        </p:spPr>
      </p:pic>
      <p:pic>
        <p:nvPicPr>
          <p:cNvPr id="28" name="Picture 27">
            <a:extLst>
              <a:ext uri="{FF2B5EF4-FFF2-40B4-BE49-F238E27FC236}">
                <a16:creationId xmlns:a16="http://schemas.microsoft.com/office/drawing/2014/main" id="{1EB0816D-EDD7-3A47-BF07-E9BA6EA932E0}"/>
              </a:ext>
            </a:extLst>
          </p:cNvPr>
          <p:cNvPicPr>
            <a:picLocks noChangeAspect="1"/>
          </p:cNvPicPr>
          <p:nvPr/>
        </p:nvPicPr>
        <p:blipFill rotWithShape="1">
          <a:blip r:embed="rId9"/>
          <a:srcRect l="24394" t="6110" r="21620" b="26177"/>
          <a:stretch/>
        </p:blipFill>
        <p:spPr>
          <a:xfrm>
            <a:off x="8296292" y="3229417"/>
            <a:ext cx="1508285" cy="1471384"/>
          </a:xfrm>
          <a:prstGeom prst="rect">
            <a:avLst/>
          </a:prstGeom>
          <a:ln w="28575">
            <a:solidFill>
              <a:schemeClr val="tx1"/>
            </a:solidFill>
          </a:ln>
        </p:spPr>
      </p:pic>
      <p:pic>
        <p:nvPicPr>
          <p:cNvPr id="30" name="Picture 29">
            <a:extLst>
              <a:ext uri="{FF2B5EF4-FFF2-40B4-BE49-F238E27FC236}">
                <a16:creationId xmlns:a16="http://schemas.microsoft.com/office/drawing/2014/main" id="{EB761F34-533E-F94E-A76A-D7A7FD147F33}"/>
              </a:ext>
            </a:extLst>
          </p:cNvPr>
          <p:cNvPicPr>
            <a:picLocks noChangeAspect="1"/>
          </p:cNvPicPr>
          <p:nvPr/>
        </p:nvPicPr>
        <p:blipFill rotWithShape="1">
          <a:blip r:embed="rId10"/>
          <a:srcRect l="24561" t="6691" r="21453" b="25545"/>
          <a:stretch/>
        </p:blipFill>
        <p:spPr>
          <a:xfrm>
            <a:off x="8518905" y="3366789"/>
            <a:ext cx="1508285" cy="1472503"/>
          </a:xfrm>
          <a:prstGeom prst="rect">
            <a:avLst/>
          </a:prstGeom>
          <a:ln w="28575">
            <a:solidFill>
              <a:schemeClr val="tx1"/>
            </a:solidFill>
          </a:ln>
        </p:spPr>
      </p:pic>
      <p:pic>
        <p:nvPicPr>
          <p:cNvPr id="32" name="Picture 31">
            <a:extLst>
              <a:ext uri="{FF2B5EF4-FFF2-40B4-BE49-F238E27FC236}">
                <a16:creationId xmlns:a16="http://schemas.microsoft.com/office/drawing/2014/main" id="{110C118D-587F-7B44-B455-7FE9A9FD779A}"/>
              </a:ext>
            </a:extLst>
          </p:cNvPr>
          <p:cNvPicPr>
            <a:picLocks noChangeAspect="1"/>
          </p:cNvPicPr>
          <p:nvPr/>
        </p:nvPicPr>
        <p:blipFill rotWithShape="1">
          <a:blip r:embed="rId11"/>
          <a:srcRect l="24615" t="6792" r="22078" b="25495"/>
          <a:stretch/>
        </p:blipFill>
        <p:spPr>
          <a:xfrm>
            <a:off x="8769874" y="3505280"/>
            <a:ext cx="1489275" cy="1471384"/>
          </a:xfrm>
          <a:prstGeom prst="rect">
            <a:avLst/>
          </a:prstGeom>
          <a:ln w="28575">
            <a:solidFill>
              <a:schemeClr val="tx1"/>
            </a:solidFill>
          </a:ln>
        </p:spPr>
      </p:pic>
      <p:pic>
        <p:nvPicPr>
          <p:cNvPr id="34" name="Picture 33">
            <a:extLst>
              <a:ext uri="{FF2B5EF4-FFF2-40B4-BE49-F238E27FC236}">
                <a16:creationId xmlns:a16="http://schemas.microsoft.com/office/drawing/2014/main" id="{65420F45-D08D-5C4C-A829-5677B2226754}"/>
              </a:ext>
            </a:extLst>
          </p:cNvPr>
          <p:cNvPicPr>
            <a:picLocks noChangeAspect="1"/>
          </p:cNvPicPr>
          <p:nvPr/>
        </p:nvPicPr>
        <p:blipFill rotWithShape="1">
          <a:blip r:embed="rId12"/>
          <a:srcRect l="24943" t="6792" r="21451" b="25495"/>
          <a:stretch/>
        </p:blipFill>
        <p:spPr>
          <a:xfrm>
            <a:off x="9036481" y="3642728"/>
            <a:ext cx="1497660" cy="1471385"/>
          </a:xfrm>
          <a:prstGeom prst="rect">
            <a:avLst/>
          </a:prstGeom>
          <a:ln w="28575">
            <a:solidFill>
              <a:schemeClr val="tx1"/>
            </a:solidFill>
          </a:ln>
        </p:spPr>
      </p:pic>
      <p:pic>
        <p:nvPicPr>
          <p:cNvPr id="36" name="Picture 35">
            <a:extLst>
              <a:ext uri="{FF2B5EF4-FFF2-40B4-BE49-F238E27FC236}">
                <a16:creationId xmlns:a16="http://schemas.microsoft.com/office/drawing/2014/main" id="{FF485291-5D40-1846-93CF-0CE655CF2F40}"/>
              </a:ext>
            </a:extLst>
          </p:cNvPr>
          <p:cNvPicPr>
            <a:picLocks noChangeAspect="1"/>
          </p:cNvPicPr>
          <p:nvPr/>
        </p:nvPicPr>
        <p:blipFill rotWithShape="1">
          <a:blip r:embed="rId13"/>
          <a:srcRect l="24942" t="6739" r="21451" b="25547"/>
          <a:stretch/>
        </p:blipFill>
        <p:spPr>
          <a:xfrm>
            <a:off x="9238783" y="3780176"/>
            <a:ext cx="1497660" cy="1471384"/>
          </a:xfrm>
          <a:prstGeom prst="rect">
            <a:avLst/>
          </a:prstGeom>
          <a:ln w="28575">
            <a:solidFill>
              <a:schemeClr val="tx1"/>
            </a:solidFill>
          </a:ln>
        </p:spPr>
      </p:pic>
      <p:pic>
        <p:nvPicPr>
          <p:cNvPr id="38" name="Picture 37">
            <a:extLst>
              <a:ext uri="{FF2B5EF4-FFF2-40B4-BE49-F238E27FC236}">
                <a16:creationId xmlns:a16="http://schemas.microsoft.com/office/drawing/2014/main" id="{D8C6190E-C3AE-8147-AE16-2F4E23D37A15}"/>
              </a:ext>
            </a:extLst>
          </p:cNvPr>
          <p:cNvPicPr>
            <a:picLocks/>
          </p:cNvPicPr>
          <p:nvPr/>
        </p:nvPicPr>
        <p:blipFill rotWithShape="1">
          <a:blip r:embed="rId14"/>
          <a:srcRect l="24942" t="7195" r="21451" b="25093"/>
          <a:stretch/>
        </p:blipFill>
        <p:spPr>
          <a:xfrm>
            <a:off x="9472831" y="3929814"/>
            <a:ext cx="1508285" cy="1471384"/>
          </a:xfrm>
          <a:prstGeom prst="rect">
            <a:avLst/>
          </a:prstGeom>
          <a:ln w="28575">
            <a:solidFill>
              <a:schemeClr val="tx1"/>
            </a:solidFill>
          </a:ln>
        </p:spPr>
      </p:pic>
      <p:pic>
        <p:nvPicPr>
          <p:cNvPr id="40" name="Picture 39">
            <a:extLst>
              <a:ext uri="{FF2B5EF4-FFF2-40B4-BE49-F238E27FC236}">
                <a16:creationId xmlns:a16="http://schemas.microsoft.com/office/drawing/2014/main" id="{43B28F28-4C42-E84C-A9C7-111742741639}"/>
              </a:ext>
            </a:extLst>
          </p:cNvPr>
          <p:cNvPicPr>
            <a:picLocks noChangeAspect="1"/>
          </p:cNvPicPr>
          <p:nvPr/>
        </p:nvPicPr>
        <p:blipFill rotWithShape="1">
          <a:blip r:embed="rId15"/>
          <a:srcRect l="24588" t="6740" r="21765" b="25496"/>
          <a:stretch/>
        </p:blipFill>
        <p:spPr>
          <a:xfrm>
            <a:off x="9725512" y="4061903"/>
            <a:ext cx="1497659" cy="1471384"/>
          </a:xfrm>
          <a:prstGeom prst="rect">
            <a:avLst/>
          </a:prstGeom>
          <a:ln w="28575">
            <a:solidFill>
              <a:schemeClr val="tx1"/>
            </a:solidFill>
          </a:ln>
        </p:spPr>
      </p:pic>
      <p:sp>
        <p:nvSpPr>
          <p:cNvPr id="55" name="Curved Up Arrow 54">
            <a:extLst>
              <a:ext uri="{FF2B5EF4-FFF2-40B4-BE49-F238E27FC236}">
                <a16:creationId xmlns:a16="http://schemas.microsoft.com/office/drawing/2014/main" id="{8361A38E-30A5-B344-9885-121501EA912E}"/>
              </a:ext>
            </a:extLst>
          </p:cNvPr>
          <p:cNvSpPr/>
          <p:nvPr/>
        </p:nvSpPr>
        <p:spPr>
          <a:xfrm>
            <a:off x="7252271" y="4044519"/>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urved Up Arrow 82">
            <a:extLst>
              <a:ext uri="{FF2B5EF4-FFF2-40B4-BE49-F238E27FC236}">
                <a16:creationId xmlns:a16="http://schemas.microsoft.com/office/drawing/2014/main" id="{710B3B2F-065E-3945-B680-9C08AEB371E0}"/>
              </a:ext>
            </a:extLst>
          </p:cNvPr>
          <p:cNvSpPr/>
          <p:nvPr/>
        </p:nvSpPr>
        <p:spPr>
          <a:xfrm>
            <a:off x="7486316" y="41805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urved Up Arrow 83">
            <a:extLst>
              <a:ext uri="{FF2B5EF4-FFF2-40B4-BE49-F238E27FC236}">
                <a16:creationId xmlns:a16="http://schemas.microsoft.com/office/drawing/2014/main" id="{4C9EF0E4-EF0E-6E4C-A3EE-337D303D6E7C}"/>
              </a:ext>
            </a:extLst>
          </p:cNvPr>
          <p:cNvSpPr/>
          <p:nvPr/>
        </p:nvSpPr>
        <p:spPr>
          <a:xfrm>
            <a:off x="7687703" y="4332990"/>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a:extLst>
              <a:ext uri="{FF2B5EF4-FFF2-40B4-BE49-F238E27FC236}">
                <a16:creationId xmlns:a16="http://schemas.microsoft.com/office/drawing/2014/main" id="{5FEECD50-44DE-C643-AF14-104AC1B8F840}"/>
              </a:ext>
            </a:extLst>
          </p:cNvPr>
          <p:cNvSpPr/>
          <p:nvPr/>
        </p:nvSpPr>
        <p:spPr>
          <a:xfrm>
            <a:off x="7921748" y="44527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Curved Up Arrow 85">
            <a:extLst>
              <a:ext uri="{FF2B5EF4-FFF2-40B4-BE49-F238E27FC236}">
                <a16:creationId xmlns:a16="http://schemas.microsoft.com/office/drawing/2014/main" id="{A7E9CFC1-17D8-6245-B116-A61737CBB12B}"/>
              </a:ext>
            </a:extLst>
          </p:cNvPr>
          <p:cNvSpPr/>
          <p:nvPr/>
        </p:nvSpPr>
        <p:spPr>
          <a:xfrm>
            <a:off x="8172122" y="4605132"/>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Curved Up Arrow 86">
            <a:extLst>
              <a:ext uri="{FF2B5EF4-FFF2-40B4-BE49-F238E27FC236}">
                <a16:creationId xmlns:a16="http://schemas.microsoft.com/office/drawing/2014/main" id="{0FB01881-D9DC-A146-99EA-98605F4FEAF1}"/>
              </a:ext>
            </a:extLst>
          </p:cNvPr>
          <p:cNvSpPr/>
          <p:nvPr/>
        </p:nvSpPr>
        <p:spPr>
          <a:xfrm>
            <a:off x="8389838" y="4741203"/>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urved Up Arrow 87">
            <a:extLst>
              <a:ext uri="{FF2B5EF4-FFF2-40B4-BE49-F238E27FC236}">
                <a16:creationId xmlns:a16="http://schemas.microsoft.com/office/drawing/2014/main" id="{D5994B0A-1E65-5F46-8EBF-86C5115E7D9A}"/>
              </a:ext>
            </a:extLst>
          </p:cNvPr>
          <p:cNvSpPr/>
          <p:nvPr/>
        </p:nvSpPr>
        <p:spPr>
          <a:xfrm>
            <a:off x="8640212" y="4877274"/>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Curved Up Arrow 88">
            <a:extLst>
              <a:ext uri="{FF2B5EF4-FFF2-40B4-BE49-F238E27FC236}">
                <a16:creationId xmlns:a16="http://schemas.microsoft.com/office/drawing/2014/main" id="{5F794CFB-6606-B64F-9037-89D439A047F6}"/>
              </a:ext>
            </a:extLst>
          </p:cNvPr>
          <p:cNvSpPr/>
          <p:nvPr/>
        </p:nvSpPr>
        <p:spPr>
          <a:xfrm>
            <a:off x="8890586" y="49970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Curved Up Arrow 89">
            <a:extLst>
              <a:ext uri="{FF2B5EF4-FFF2-40B4-BE49-F238E27FC236}">
                <a16:creationId xmlns:a16="http://schemas.microsoft.com/office/drawing/2014/main" id="{17A9B16C-F90C-C14E-8374-278B30A80FB5}"/>
              </a:ext>
            </a:extLst>
          </p:cNvPr>
          <p:cNvSpPr/>
          <p:nvPr/>
        </p:nvSpPr>
        <p:spPr>
          <a:xfrm>
            <a:off x="9108302" y="5149416"/>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D11C9F28-CA55-F64C-A1BE-8AF0F9334C8C}"/>
              </a:ext>
            </a:extLst>
          </p:cNvPr>
          <p:cNvSpPr/>
          <p:nvPr/>
        </p:nvSpPr>
        <p:spPr>
          <a:xfrm>
            <a:off x="9358676" y="5285487"/>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8220FEB5-6F40-2D4B-98BD-ECF5DC4CBA03}"/>
              </a:ext>
            </a:extLst>
          </p:cNvPr>
          <p:cNvSpPr/>
          <p:nvPr/>
        </p:nvSpPr>
        <p:spPr>
          <a:xfrm>
            <a:off x="9609050" y="5421558"/>
            <a:ext cx="293914" cy="3265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urved Down Arrow 92">
            <a:extLst>
              <a:ext uri="{FF2B5EF4-FFF2-40B4-BE49-F238E27FC236}">
                <a16:creationId xmlns:a16="http://schemas.microsoft.com/office/drawing/2014/main" id="{5AC2B0CF-5E49-2C4D-B466-148FB64CFBEA}"/>
              </a:ext>
            </a:extLst>
          </p:cNvPr>
          <p:cNvSpPr/>
          <p:nvPr/>
        </p:nvSpPr>
        <p:spPr>
          <a:xfrm>
            <a:off x="8699331" y="238743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urved Down Arrow 93">
            <a:extLst>
              <a:ext uri="{FF2B5EF4-FFF2-40B4-BE49-F238E27FC236}">
                <a16:creationId xmlns:a16="http://schemas.microsoft.com/office/drawing/2014/main" id="{F52CC2F7-A5C0-E549-9668-85C0874E0BB3}"/>
              </a:ext>
            </a:extLst>
          </p:cNvPr>
          <p:cNvSpPr/>
          <p:nvPr/>
        </p:nvSpPr>
        <p:spPr>
          <a:xfrm>
            <a:off x="9063340" y="2635107"/>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3265D91A-194A-B544-B382-245E3066A4ED}"/>
              </a:ext>
            </a:extLst>
          </p:cNvPr>
          <p:cNvSpPr/>
          <p:nvPr/>
        </p:nvSpPr>
        <p:spPr>
          <a:xfrm>
            <a:off x="9507370" y="2917056"/>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84DC11E7-56DF-3B48-8300-63DA4CC42798}"/>
              </a:ext>
            </a:extLst>
          </p:cNvPr>
          <p:cNvSpPr/>
          <p:nvPr/>
        </p:nvSpPr>
        <p:spPr>
          <a:xfrm>
            <a:off x="9938210" y="3201793"/>
            <a:ext cx="990709" cy="4068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49B03C8F-81FA-4E41-B2EA-95CB602AD05D}"/>
                  </a:ext>
                </a:extLst>
              </p:cNvPr>
              <p:cNvSpPr/>
              <p:nvPr/>
            </p:nvSpPr>
            <p:spPr>
              <a:xfrm>
                <a:off x="932424" y="1415534"/>
                <a:ext cx="1814920" cy="369332"/>
              </a:xfrm>
              <a:prstGeom prst="rect">
                <a:avLst/>
              </a:prstGeom>
            </p:spPr>
            <p:txBody>
              <a:bodyPr wrap="none">
                <a:spAutoFit/>
              </a:bodyPr>
              <a:lstStyle/>
              <a:p>
                <a:pPr algn="just"/>
                <a14:m>
                  <m:oMath xmlns:m="http://schemas.openxmlformats.org/officeDocument/2006/math">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oMath>
                </a14:m>
                <a:r>
                  <a:rPr lang="en-US" dirty="0">
                    <a:latin typeface="DaunPenh" pitchFamily="2" charset="0"/>
                    <a:cs typeface="DaunPenh" pitchFamily="2" charset="0"/>
                  </a:rPr>
                  <a:t> - the set of sensors</a:t>
                </a:r>
                <a:endParaRPr lang="he-IL" dirty="0">
                  <a:latin typeface="DaunPenh" pitchFamily="2" charset="0"/>
                  <a:cs typeface="DaunPenh" pitchFamily="2" charset="0"/>
                </a:endParaRPr>
              </a:p>
            </p:txBody>
          </p:sp>
        </mc:Choice>
        <mc:Fallback xmlns="">
          <p:sp>
            <p:nvSpPr>
              <p:cNvPr id="97" name="Rectangle 96">
                <a:extLst>
                  <a:ext uri="{FF2B5EF4-FFF2-40B4-BE49-F238E27FC236}">
                    <a16:creationId xmlns:a16="http://schemas.microsoft.com/office/drawing/2014/main" id="{49B03C8F-81FA-4E41-B2EA-95CB602AD05D}"/>
                  </a:ext>
                </a:extLst>
              </p:cNvPr>
              <p:cNvSpPr>
                <a:spLocks noRot="1" noChangeAspect="1" noMove="1" noResize="1" noEditPoints="1" noAdjustHandles="1" noChangeArrowheads="1" noChangeShapeType="1" noTextEdit="1"/>
              </p:cNvSpPr>
              <p:nvPr/>
            </p:nvSpPr>
            <p:spPr>
              <a:xfrm>
                <a:off x="932424" y="1415534"/>
                <a:ext cx="1814920" cy="369332"/>
              </a:xfrm>
              <a:prstGeom prst="rect">
                <a:avLst/>
              </a:prstGeom>
              <a:blipFill>
                <a:blip r:embed="rId16"/>
                <a:stretch>
                  <a:fillRect r="-4861" b="-29032"/>
                </a:stretch>
              </a:blipFill>
            </p:spPr>
            <p:txBody>
              <a:bodyPr/>
              <a:lstStyle/>
              <a:p>
                <a:r>
                  <a:rPr lang="en-US">
                    <a:noFill/>
                  </a:rPr>
                  <a:t> </a:t>
                </a:r>
              </a:p>
            </p:txBody>
          </p:sp>
        </mc:Fallback>
      </mc:AlternateContent>
    </p:spTree>
    <p:extLst>
      <p:ext uri="{BB962C8B-B14F-4D97-AF65-F5344CB8AC3E}">
        <p14:creationId xmlns:p14="http://schemas.microsoft.com/office/powerpoint/2010/main" val="18087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11</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xmlns="">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xmlns="">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xmlns="">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5"/>
                <a:stretch>
                  <a:fillRect r="-625"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07F36F-4C04-EC4F-A9E3-6489ED3F72C6}"/>
                  </a:ext>
                </a:extLst>
              </p:cNvPr>
              <p:cNvSpPr/>
              <p:nvPr/>
            </p:nvSpPr>
            <p:spPr>
              <a:xfrm>
                <a:off x="621221" y="2656788"/>
                <a:ext cx="3803596" cy="759054"/>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func>
                            <m:funcPr>
                              <m:ctrlPr>
                                <a:rPr lang="en-US" i="1">
                                  <a:latin typeface="Cambria Math" panose="02040503050406030204" pitchFamily="18" charset="0"/>
                                </a:rPr>
                              </m:ctrlPr>
                            </m:funcPr>
                            <m:fName>
                              <m:r>
                                <m:rPr>
                                  <m:sty m:val="p"/>
                                </m:rPr>
                                <a:rPr lang="en-US">
                                  <a:latin typeface="Cambria Math" panose="02040503050406030204" pitchFamily="18" charset="0"/>
                                </a:rPr>
                                <m:t>max</m:t>
                              </m:r>
                              <m:r>
                                <a:rPr lang="en-US">
                                  <a:latin typeface="Cambria Math" panose="02040503050406030204" pitchFamily="18" charset="0"/>
                                </a:rPr>
                                <m:t>{</m:t>
                              </m:r>
                            </m:fName>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min</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PED</m:t>
                                                  </m:r>
                                                </m:e>
                                                <m:sub>
                                                  <m:sSup>
                                                    <m:sSupPr>
                                                      <m:ctrlPr>
                                                        <a:rPr lang="en-US" i="1">
                                                          <a:latin typeface="Cambria Math" panose="02040503050406030204" pitchFamily="18" charset="0"/>
                                                        </a:rPr>
                                                      </m:ctrlPr>
                                                    </m:sSupPr>
                                                    <m:e>
                                                      <m:r>
                                                        <a:rPr lang="en-US">
                                                          <a:latin typeface="Cambria Math" panose="02040503050406030204" pitchFamily="18" charset="0"/>
                                                        </a:rPr>
                                                        <m:t>{</m:t>
                                                      </m:r>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S</m:t>
                                                      </m:r>
                                                    </m:e>
                                                    <m:sup>
                                                      <m:r>
                                                        <a:rPr lang="en-US" i="1">
                                                          <a:latin typeface="Cambria Math" panose="02040503050406030204" pitchFamily="18" charset="0"/>
                                                        </a:rPr>
                                                        <m:t>′′</m:t>
                                                      </m:r>
                                                    </m:sup>
                                                  </m:sSup>
                                                  <m:r>
                                                    <a:rPr lang="en-US">
                                                      <a:latin typeface="Cambria Math" panose="02040503050406030204" pitchFamily="18" charset="0"/>
                                                    </a:rPr>
                                                    <m:t>}</m:t>
                                                  </m:r>
                                                </m:sub>
                                              </m:sSub>
                                            </m:e>
                                          </m:d>
                                        </m:e>
                                      </m:func>
                                    </m:e>
                                  </m:nary>
                                </m:num>
                                <m:den>
                                  <m:r>
                                    <m:rPr>
                                      <m:sty m:val="p"/>
                                    </m:rPr>
                                    <a:rPr lang="en-US">
                                      <a:latin typeface="Cambria Math" panose="02040503050406030204" pitchFamily="18" charset="0"/>
                                    </a:rPr>
                                    <m:t>NTPC</m:t>
                                  </m:r>
                                  <m:r>
                                    <a:rPr lang="en-US" baseline="30000">
                                      <a:latin typeface="Cambria Math" panose="02040503050406030204" pitchFamily="18" charset="0"/>
                                    </a:rPr>
                                    <m:t>∗∗</m:t>
                                  </m:r>
                                </m:den>
                              </m:f>
                              <m:r>
                                <a:rPr lang="en-US">
                                  <a:latin typeface="Cambria Math" panose="02040503050406030204" pitchFamily="18" charset="0"/>
                                </a:rPr>
                                <m:t>}</m:t>
                              </m:r>
                              <m:r>
                                <a:rPr lang="en-US" i="1" smtClean="0">
                                  <a:latin typeface="Cambria Math" panose="02040503050406030204" pitchFamily="18" charset="0"/>
                                </a:rPr>
                                <m:t> </m:t>
                              </m:r>
                            </m:e>
                          </m:func>
                        </m:e>
                        <m:sub>
                          <m:r>
                            <a:rPr lang="en-US">
                              <a:latin typeface="Cambria Math" panose="02040503050406030204" pitchFamily="18" charset="0"/>
                            </a:rPr>
                            <m:t> </m:t>
                          </m:r>
                        </m:sub>
                      </m:sSub>
                    </m:oMath>
                  </m:oMathPara>
                </a14:m>
                <a:endParaRPr lang="en-US" dirty="0"/>
              </a:p>
            </p:txBody>
          </p:sp>
        </mc:Choice>
        <mc:Fallback xmlns="">
          <p:sp>
            <p:nvSpPr>
              <p:cNvPr id="8" name="Rectangle 7">
                <a:extLst>
                  <a:ext uri="{FF2B5EF4-FFF2-40B4-BE49-F238E27FC236}">
                    <a16:creationId xmlns:a16="http://schemas.microsoft.com/office/drawing/2014/main" id="{5007F36F-4C04-EC4F-A9E3-6489ED3F72C6}"/>
                  </a:ext>
                </a:extLst>
              </p:cNvPr>
              <p:cNvSpPr>
                <a:spLocks noRot="1" noChangeAspect="1" noMove="1" noResize="1" noEditPoints="1" noAdjustHandles="1" noChangeArrowheads="1" noChangeShapeType="1" noTextEdit="1"/>
              </p:cNvSpPr>
              <p:nvPr/>
            </p:nvSpPr>
            <p:spPr>
              <a:xfrm>
                <a:off x="621221" y="2656788"/>
                <a:ext cx="3803596" cy="759054"/>
              </a:xfrm>
              <a:prstGeom prst="rect">
                <a:avLst/>
              </a:prstGeom>
              <a:blipFill>
                <a:blip r:embed="rId6"/>
                <a:stretch>
                  <a:fillRect t="-50820"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BCB54CD-3AD8-B54F-BA61-1730B754D511}"/>
                  </a:ext>
                </a:extLst>
              </p:cNvPr>
              <p:cNvSpPr/>
              <p:nvPr/>
            </p:nvSpPr>
            <p:spPr>
              <a:xfrm>
                <a:off x="7394632" y="2506899"/>
                <a:ext cx="1615379" cy="48359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9" name="Rectangle 8">
                <a:extLst>
                  <a:ext uri="{FF2B5EF4-FFF2-40B4-BE49-F238E27FC236}">
                    <a16:creationId xmlns:a16="http://schemas.microsoft.com/office/drawing/2014/main" id="{FBCB54CD-3AD8-B54F-BA61-1730B754D511}"/>
                  </a:ext>
                </a:extLst>
              </p:cNvPr>
              <p:cNvSpPr>
                <a:spLocks noRot="1" noChangeAspect="1" noMove="1" noResize="1" noEditPoints="1" noAdjustHandles="1" noChangeArrowheads="1" noChangeShapeType="1" noTextEdit="1"/>
              </p:cNvSpPr>
              <p:nvPr/>
            </p:nvSpPr>
            <p:spPr>
              <a:xfrm>
                <a:off x="7394632" y="2506899"/>
                <a:ext cx="1615379" cy="483594"/>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60847F4-8C54-5A4F-846F-0F47672CF77F}"/>
                  </a:ext>
                </a:extLst>
              </p:cNvPr>
              <p:cNvSpPr/>
              <p:nvPr/>
            </p:nvSpPr>
            <p:spPr>
              <a:xfrm>
                <a:off x="6835867" y="2972713"/>
                <a:ext cx="3025572" cy="668773"/>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10" name="Rectangle 9">
                <a:extLst>
                  <a:ext uri="{FF2B5EF4-FFF2-40B4-BE49-F238E27FC236}">
                    <a16:creationId xmlns:a16="http://schemas.microsoft.com/office/drawing/2014/main" id="{660847F4-8C54-5A4F-846F-0F47672CF77F}"/>
                  </a:ext>
                </a:extLst>
              </p:cNvPr>
              <p:cNvSpPr>
                <a:spLocks noRot="1" noChangeAspect="1" noMove="1" noResize="1" noEditPoints="1" noAdjustHandles="1" noChangeArrowheads="1" noChangeShapeType="1" noTextEdit="1"/>
              </p:cNvSpPr>
              <p:nvPr/>
            </p:nvSpPr>
            <p:spPr>
              <a:xfrm>
                <a:off x="6835867" y="2972713"/>
                <a:ext cx="3025572" cy="668773"/>
              </a:xfrm>
              <a:prstGeom prst="rect">
                <a:avLst/>
              </a:prstGeom>
              <a:blipFill>
                <a:blip r:embed="rId8"/>
                <a:stretch>
                  <a:fillRect t="-135185" b="-205556"/>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156A47A-2383-EE47-8FC8-54AD90ADE265}"/>
              </a:ext>
            </a:extLst>
          </p:cNvPr>
          <p:cNvSpPr/>
          <p:nvPr/>
        </p:nvSpPr>
        <p:spPr>
          <a:xfrm>
            <a:off x="53788" y="6405008"/>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14" name="Rectangle 13">
            <a:extLst>
              <a:ext uri="{FF2B5EF4-FFF2-40B4-BE49-F238E27FC236}">
                <a16:creationId xmlns:a16="http://schemas.microsoft.com/office/drawing/2014/main" id="{AED5FA57-369D-D14A-8446-32A13E5E2241}"/>
              </a:ext>
            </a:extLst>
          </p:cNvPr>
          <p:cNvSpPr/>
          <p:nvPr/>
        </p:nvSpPr>
        <p:spPr>
          <a:xfrm>
            <a:off x="9623056" y="2494178"/>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p:sp>
        <p:nvSpPr>
          <p:cNvPr id="15" name="Rectangle 14">
            <a:extLst>
              <a:ext uri="{FF2B5EF4-FFF2-40B4-BE49-F238E27FC236}">
                <a16:creationId xmlns:a16="http://schemas.microsoft.com/office/drawing/2014/main" id="{00F5E23E-E6C9-4448-98A7-0FC3BEDD2E36}"/>
              </a:ext>
            </a:extLst>
          </p:cNvPr>
          <p:cNvSpPr/>
          <p:nvPr/>
        </p:nvSpPr>
        <p:spPr>
          <a:xfrm>
            <a:off x="9628817" y="3123757"/>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p:graphicFrame>
        <p:nvGraphicFramePr>
          <p:cNvPr id="16" name="Table 15">
            <a:extLst>
              <a:ext uri="{FF2B5EF4-FFF2-40B4-BE49-F238E27FC236}">
                <a16:creationId xmlns:a16="http://schemas.microsoft.com/office/drawing/2014/main" id="{7E935203-3471-454C-9FB3-88D2D28C1CB4}"/>
              </a:ext>
            </a:extLst>
          </p:cNvPr>
          <p:cNvGraphicFramePr>
            <a:graphicFrameLocks noGrp="1"/>
          </p:cNvGraphicFramePr>
          <p:nvPr>
            <p:extLst>
              <p:ext uri="{D42A27DB-BD31-4B8C-83A1-F6EECF244321}">
                <p14:modId xmlns:p14="http://schemas.microsoft.com/office/powerpoint/2010/main" val="1350348545"/>
              </p:ext>
            </p:extLst>
          </p:nvPr>
        </p:nvGraphicFramePr>
        <p:xfrm>
          <a:off x="7948769" y="3807092"/>
          <a:ext cx="3234705" cy="2651760"/>
        </p:xfrm>
        <a:graphic>
          <a:graphicData uri="http://schemas.openxmlformats.org/drawingml/2006/table">
            <a:tbl>
              <a:tblPr firstRow="1" bandRow="1">
                <a:tableStyleId>{5C22544A-7EE6-4342-B048-85BDC9FD1C3A}</a:tableStyleId>
              </a:tblPr>
              <a:tblGrid>
                <a:gridCol w="1078235">
                  <a:extLst>
                    <a:ext uri="{9D8B030D-6E8A-4147-A177-3AD203B41FA5}">
                      <a16:colId xmlns:a16="http://schemas.microsoft.com/office/drawing/2014/main" val="2363984331"/>
                    </a:ext>
                  </a:extLst>
                </a:gridCol>
                <a:gridCol w="1078235">
                  <a:extLst>
                    <a:ext uri="{9D8B030D-6E8A-4147-A177-3AD203B41FA5}">
                      <a16:colId xmlns:a16="http://schemas.microsoft.com/office/drawing/2014/main" val="3431014344"/>
                    </a:ext>
                  </a:extLst>
                </a:gridCol>
                <a:gridCol w="1078235">
                  <a:extLst>
                    <a:ext uri="{9D8B030D-6E8A-4147-A177-3AD203B41FA5}">
                      <a16:colId xmlns:a16="http://schemas.microsoft.com/office/drawing/2014/main" val="2049552392"/>
                    </a:ext>
                  </a:extLst>
                </a:gridCol>
              </a:tblGrid>
              <a:tr h="79550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41948">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41948">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D7AA67-E829-FD4C-80EB-499851F3F71B}"/>
                  </a:ext>
                </a:extLst>
              </p:cNvPr>
              <p:cNvSpPr/>
              <p:nvPr/>
            </p:nvSpPr>
            <p:spPr>
              <a:xfrm>
                <a:off x="621084" y="3715399"/>
                <a:ext cx="6214783" cy="1938992"/>
              </a:xfrm>
              <a:prstGeom prst="rect">
                <a:avLst/>
              </a:prstGeom>
            </p:spPr>
            <p:txBody>
              <a:bodyPr wrap="square">
                <a:spAutoFit/>
              </a:bodyPr>
              <a:lstStyle/>
              <a:p>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5D7AA67-E829-FD4C-80EB-499851F3F71B}"/>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9"/>
                <a:stretch>
                  <a:fillRect l="-1429" t="-2614"/>
                </a:stretch>
              </a:blipFill>
            </p:spPr>
            <p:txBody>
              <a:bodyPr/>
              <a:lstStyle/>
              <a:p>
                <a:r>
                  <a:rPr lang="en-US">
                    <a:noFill/>
                  </a:rPr>
                  <a:t> </a:t>
                </a:r>
              </a:p>
            </p:txBody>
          </p:sp>
        </mc:Fallback>
      </mc:AlternateContent>
    </p:spTree>
    <p:extLst>
      <p:ext uri="{BB962C8B-B14F-4D97-AF65-F5344CB8AC3E}">
        <p14:creationId xmlns:p14="http://schemas.microsoft.com/office/powerpoint/2010/main" val="38045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50165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Data used in the simulation</a:t>
            </a: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12</a:t>
            </a:fld>
            <a:endParaRPr lang="en-US" dirty="0"/>
          </a:p>
        </p:txBody>
      </p:sp>
      <p:pic>
        <p:nvPicPr>
          <p:cNvPr id="3" name="Picture 2">
            <a:extLst>
              <a:ext uri="{FF2B5EF4-FFF2-40B4-BE49-F238E27FC236}">
                <a16:creationId xmlns:a16="http://schemas.microsoft.com/office/drawing/2014/main" id="{E585324F-E2B3-0B40-97FE-3D85D36ED482}"/>
              </a:ext>
            </a:extLst>
          </p:cNvPr>
          <p:cNvPicPr>
            <a:picLocks noChangeAspect="1"/>
          </p:cNvPicPr>
          <p:nvPr/>
        </p:nvPicPr>
        <p:blipFill>
          <a:blip r:embed="rId3"/>
          <a:stretch>
            <a:fillRect/>
          </a:stretch>
        </p:blipFill>
        <p:spPr>
          <a:xfrm>
            <a:off x="634053" y="3028950"/>
            <a:ext cx="5168900" cy="3327400"/>
          </a:xfrm>
          <a:prstGeom prst="rect">
            <a:avLst/>
          </a:prstGeom>
        </p:spPr>
      </p:pic>
      <p:grpSp>
        <p:nvGrpSpPr>
          <p:cNvPr id="8" name="Group 7">
            <a:extLst>
              <a:ext uri="{FF2B5EF4-FFF2-40B4-BE49-F238E27FC236}">
                <a16:creationId xmlns:a16="http://schemas.microsoft.com/office/drawing/2014/main" id="{01C46510-0D71-384A-870A-0C51DF821D92}"/>
              </a:ext>
            </a:extLst>
          </p:cNvPr>
          <p:cNvGrpSpPr/>
          <p:nvPr/>
        </p:nvGrpSpPr>
        <p:grpSpPr>
          <a:xfrm>
            <a:off x="1218555" y="1725402"/>
            <a:ext cx="10338282" cy="4476430"/>
            <a:chOff x="-6283439" y="-400422"/>
            <a:chExt cx="10341296" cy="4479187"/>
          </a:xfrm>
        </p:grpSpPr>
        <p:pic>
          <p:nvPicPr>
            <p:cNvPr id="9" name="Picture 8">
              <a:extLst>
                <a:ext uri="{FF2B5EF4-FFF2-40B4-BE49-F238E27FC236}">
                  <a16:creationId xmlns:a16="http://schemas.microsoft.com/office/drawing/2014/main" id="{B14B2070-FF3E-3A45-B37A-F19C0C170651}"/>
                </a:ext>
              </a:extLst>
            </p:cNvPr>
            <p:cNvPicPr>
              <a:picLocks noChangeAspect="1"/>
            </p:cNvPicPr>
            <p:nvPr/>
          </p:nvPicPr>
          <p:blipFill>
            <a:blip r:embed="rId4"/>
            <a:srcRect/>
            <a:stretch/>
          </p:blipFill>
          <p:spPr>
            <a:xfrm>
              <a:off x="-868758" y="-257447"/>
              <a:ext cx="4926615" cy="4336212"/>
            </a:xfrm>
            <a:prstGeom prst="rect">
              <a:avLst/>
            </a:prstGeom>
          </p:spPr>
        </p:pic>
        <p:sp>
          <p:nvSpPr>
            <p:cNvPr id="10" name="Text Box 19">
              <a:extLst>
                <a:ext uri="{FF2B5EF4-FFF2-40B4-BE49-F238E27FC236}">
                  <a16:creationId xmlns:a16="http://schemas.microsoft.com/office/drawing/2014/main" id="{0296166A-C47E-D047-A5E3-B2CCC3E94F45}"/>
                </a:ext>
              </a:extLst>
            </p:cNvPr>
            <p:cNvSpPr txBox="1"/>
            <p:nvPr/>
          </p:nvSpPr>
          <p:spPr>
            <a:xfrm>
              <a:off x="-6283439" y="-400422"/>
              <a:ext cx="4001061" cy="65316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i="0" dirty="0">
                  <a:solidFill>
                    <a:srgbClr val="000000"/>
                  </a:solidFill>
                  <a:effectLst/>
                  <a:latin typeface="DaunPenh" pitchFamily="2" charset="0"/>
                  <a:ea typeface="Times New Roman" panose="02020603050405020304" pitchFamily="18" charset="0"/>
                  <a:cs typeface="DaunPenh" pitchFamily="2" charset="0"/>
                </a:rPr>
                <a:t>Data obtained from IMS for </a:t>
              </a:r>
              <a:r>
                <a:rPr lang="en-US" sz="3000" i="0" dirty="0" err="1">
                  <a:solidFill>
                    <a:srgbClr val="000000"/>
                  </a:solidFill>
                  <a:effectLst/>
                  <a:latin typeface="DaunPenh" pitchFamily="2" charset="0"/>
                  <a:ea typeface="Times New Roman" panose="02020603050405020304" pitchFamily="18" charset="0"/>
                  <a:cs typeface="DaunPenh" pitchFamily="2" charset="0"/>
                </a:rPr>
                <a:t>Hadera</a:t>
              </a:r>
              <a:r>
                <a:rPr lang="en-US" sz="3000" i="0" dirty="0">
                  <a:solidFill>
                    <a:srgbClr val="000000"/>
                  </a:solidFill>
                  <a:effectLst/>
                  <a:latin typeface="DaunPenh" pitchFamily="2" charset="0"/>
                  <a:ea typeface="Times New Roman" panose="02020603050405020304" pitchFamily="18" charset="0"/>
                  <a:cs typeface="DaunPenh" pitchFamily="2" charset="0"/>
                </a:rPr>
                <a:t>-port station</a:t>
              </a:r>
              <a:r>
                <a:rPr lang="en-US" sz="3000" dirty="0">
                  <a:solidFill>
                    <a:srgbClr val="000000"/>
                  </a:solidFill>
                  <a:latin typeface="DaunPenh" pitchFamily="2" charset="0"/>
                  <a:ea typeface="Times New Roman" panose="02020603050405020304" pitchFamily="18" charset="0"/>
                  <a:cs typeface="DaunPenh" pitchFamily="2" charset="0"/>
                </a:rPr>
                <a:t> (15 years)</a:t>
              </a:r>
              <a:endParaRPr lang="en-US" sz="3000" i="1" dirty="0">
                <a:solidFill>
                  <a:srgbClr val="44546A"/>
                </a:solidFill>
                <a:effectLst/>
                <a:latin typeface="DaunPenh" pitchFamily="2" charset="0"/>
                <a:ea typeface="Times New Roman" panose="02020603050405020304" pitchFamily="18" charset="0"/>
                <a:cs typeface="DaunPenh" pitchFamily="2" charset="0"/>
              </a:endParaRPr>
            </a:p>
          </p:txBody>
        </p:sp>
      </p:grpSp>
      <p:cxnSp>
        <p:nvCxnSpPr>
          <p:cNvPr id="4" name="Straight Connector 3">
            <a:extLst>
              <a:ext uri="{FF2B5EF4-FFF2-40B4-BE49-F238E27FC236}">
                <a16:creationId xmlns:a16="http://schemas.microsoft.com/office/drawing/2014/main" id="{255AE76D-28BB-A143-A816-1199963F67FB}"/>
              </a:ext>
            </a:extLst>
          </p:cNvPr>
          <p:cNvCxnSpPr>
            <a:cxnSpLocks/>
          </p:cNvCxnSpPr>
          <p:nvPr/>
        </p:nvCxnSpPr>
        <p:spPr>
          <a:xfrm>
            <a:off x="7005988" y="2900119"/>
            <a:ext cx="1888761" cy="10860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ABC28B-D5DA-C749-80AA-4BF4C227FAF3}"/>
              </a:ext>
            </a:extLst>
          </p:cNvPr>
          <p:cNvSpPr txBox="1"/>
          <p:nvPr/>
        </p:nvSpPr>
        <p:spPr>
          <a:xfrm>
            <a:off x="6027203" y="2499768"/>
            <a:ext cx="1305076" cy="954107"/>
          </a:xfrm>
          <a:prstGeom prst="rect">
            <a:avLst/>
          </a:prstGeom>
          <a:noFill/>
        </p:spPr>
        <p:txBody>
          <a:bodyPr wrap="square" rtlCol="0">
            <a:spAutoFit/>
          </a:bodyPr>
          <a:lstStyle>
            <a:defPPr>
              <a:defRPr kern="1200" smtId="4294967295"/>
            </a:defPPr>
          </a:lstStyle>
          <a:p>
            <a:pPr algn="ctr"/>
            <a:r>
              <a:rPr lang="en-US" sz="2800" dirty="0">
                <a:solidFill>
                  <a:schemeClr val="tx1">
                    <a:lumMod val="85000"/>
                    <a:lumOff val="15000"/>
                  </a:schemeClr>
                </a:solidFill>
                <a:latin typeface="DaunPenh" pitchFamily="2" charset="0"/>
                <a:cs typeface="DaunPenh" pitchFamily="2" charset="0"/>
              </a:rPr>
              <a:t>Avg. direction</a:t>
            </a:r>
          </a:p>
        </p:txBody>
      </p:sp>
      <p:sp>
        <p:nvSpPr>
          <p:cNvPr id="29" name="TextBox 28">
            <a:extLst>
              <a:ext uri="{FF2B5EF4-FFF2-40B4-BE49-F238E27FC236}">
                <a16:creationId xmlns:a16="http://schemas.microsoft.com/office/drawing/2014/main" id="{502AEB69-B524-B348-B2FC-9AA1BB0BBCD7}"/>
              </a:ext>
            </a:extLst>
          </p:cNvPr>
          <p:cNvSpPr txBox="1"/>
          <p:nvPr/>
        </p:nvSpPr>
        <p:spPr>
          <a:xfrm>
            <a:off x="7721345" y="1380342"/>
            <a:ext cx="4719918"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Windrose distribution</a:t>
            </a:r>
          </a:p>
        </p:txBody>
      </p:sp>
    </p:spTree>
    <p:extLst>
      <p:ext uri="{BB962C8B-B14F-4D97-AF65-F5344CB8AC3E}">
        <p14:creationId xmlns:p14="http://schemas.microsoft.com/office/powerpoint/2010/main" val="14381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75E-F0BC-5E4E-AEAA-7F57C8B30A0B}"/>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ATD</a:t>
            </a:r>
            <a:r>
              <a:rPr lang="en-US" sz="4800" baseline="30000" dirty="0">
                <a:solidFill>
                  <a:srgbClr val="E94C00"/>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model</a:t>
            </a:r>
          </a:p>
        </p:txBody>
      </p:sp>
      <p:pic>
        <p:nvPicPr>
          <p:cNvPr id="9" name="Content Placeholder 8">
            <a:extLst>
              <a:ext uri="{FF2B5EF4-FFF2-40B4-BE49-F238E27FC236}">
                <a16:creationId xmlns:a16="http://schemas.microsoft.com/office/drawing/2014/main" id="{AA187DB8-0DF4-0B43-9010-11606FE11951}"/>
              </a:ext>
            </a:extLst>
          </p:cNvPr>
          <p:cNvPicPr>
            <a:picLocks noGrp="1" noChangeAspect="1"/>
          </p:cNvPicPr>
          <p:nvPr>
            <p:ph idx="1"/>
          </p:nvPr>
        </p:nvPicPr>
        <p:blipFill>
          <a:blip r:embed="rId3"/>
          <a:stretch>
            <a:fillRect/>
          </a:stretch>
        </p:blipFill>
        <p:spPr>
          <a:xfrm>
            <a:off x="8354568" y="564478"/>
            <a:ext cx="3255264" cy="3003841"/>
          </a:xfrm>
        </p:spPr>
      </p:pic>
      <p:sp>
        <p:nvSpPr>
          <p:cNvPr id="4" name="Slide Number Placeholder 3">
            <a:extLst>
              <a:ext uri="{FF2B5EF4-FFF2-40B4-BE49-F238E27FC236}">
                <a16:creationId xmlns:a16="http://schemas.microsoft.com/office/drawing/2014/main" id="{926F63BD-5F6A-1443-B555-E4B94C22C08A}"/>
              </a:ext>
            </a:extLst>
          </p:cNvPr>
          <p:cNvSpPr>
            <a:spLocks noGrp="1"/>
          </p:cNvSpPr>
          <p:nvPr>
            <p:ph type="sldNum" sz="quarter" idx="12"/>
          </p:nvPr>
        </p:nvSpPr>
        <p:spPr/>
        <p:txBody>
          <a:bodyPr/>
          <a:lstStyle/>
          <a:p>
            <a:fld id="{CBA4AC6D-9836-9F4A-961A-ECAC0CEAF37F}" type="slidenum">
              <a:rPr lang="en-US" smtClean="0"/>
              <a:t>13</a:t>
            </a:fld>
            <a:endParaRPr lang="en-US"/>
          </a:p>
        </p:txBody>
      </p:sp>
      <p:sp>
        <p:nvSpPr>
          <p:cNvPr id="10" name="Rectangle 9">
            <a:extLst>
              <a:ext uri="{FF2B5EF4-FFF2-40B4-BE49-F238E27FC236}">
                <a16:creationId xmlns:a16="http://schemas.microsoft.com/office/drawing/2014/main" id="{E04EA2AF-97BA-2E4A-91F2-B869F9860ACC}"/>
              </a:ext>
            </a:extLst>
          </p:cNvPr>
          <p:cNvSpPr/>
          <p:nvPr/>
        </p:nvSpPr>
        <p:spPr>
          <a:xfrm>
            <a:off x="339189" y="1919607"/>
            <a:ext cx="6153143" cy="2862322"/>
          </a:xfrm>
          <a:prstGeom prst="rect">
            <a:avLst/>
          </a:prstGeom>
        </p:spPr>
        <p:txBody>
          <a:bodyPr wrap="square">
            <a:spAutoFit/>
          </a:bodyPr>
          <a:lstStyle/>
          <a:p>
            <a:pPr marL="457200" indent="-457200">
              <a:buFont typeface="Arial" panose="020B0604020202020204" pitchFamily="34" charset="0"/>
              <a:buChar char="•"/>
            </a:pPr>
            <a:r>
              <a:rPr lang="en-US" sz="3000" b="1" dirty="0">
                <a:latin typeface="DaunPenh" pitchFamily="2" charset="0"/>
                <a:cs typeface="DaunPenh" pitchFamily="2" charset="0"/>
              </a:rPr>
              <a:t>The Gaussian plume model </a:t>
            </a:r>
            <a:r>
              <a:rPr lang="en-US" sz="3000" dirty="0">
                <a:latin typeface="DaunPenh" pitchFamily="2" charset="0"/>
                <a:cs typeface="DaunPenh" pitchFamily="2" charset="0"/>
              </a:rPr>
              <a:t>- analytical steady state solution to the advection-diffusion equation for idealized circumstances </a:t>
            </a:r>
          </a:p>
          <a:p>
            <a:pPr marL="457200" indent="-457200">
              <a:buFont typeface="Arial" panose="020B0604020202020204" pitchFamily="34" charset="0"/>
              <a:buChar char="•"/>
            </a:pPr>
            <a:r>
              <a:rPr lang="en-US" sz="3000" dirty="0">
                <a:latin typeface="DaunPenh" pitchFamily="2" charset="0"/>
                <a:cs typeface="DaunPenh" pitchFamily="2" charset="0"/>
              </a:rPr>
              <a:t>Holds a few assumptions…</a:t>
            </a:r>
          </a:p>
          <a:p>
            <a:pPr marL="457200" indent="-457200">
              <a:buFont typeface="Arial" panose="020B0604020202020204" pitchFamily="34" charset="0"/>
              <a:buChar char="•"/>
            </a:pPr>
            <a:endParaRPr lang="en-US" sz="3000" dirty="0">
              <a:latin typeface="DaunPenh" pitchFamily="2" charset="0"/>
              <a:cs typeface="DaunPenh" pitchFamily="2" charset="0"/>
            </a:endParaRPr>
          </a:p>
          <a:p>
            <a:pPr marL="457200" indent="-457200">
              <a:buFont typeface="Arial" panose="020B0604020202020204" pitchFamily="34" charset="0"/>
              <a:buChar char="•"/>
            </a:pPr>
            <a:endParaRPr lang="en-US" sz="3000" dirty="0">
              <a:latin typeface="DaunPenh" pitchFamily="2" charset="0"/>
              <a:cs typeface="DaunPenh" pitchFamily="2"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51034D-BCC3-9141-A13C-F8B590D2782A}"/>
                  </a:ext>
                </a:extLst>
              </p:cNvPr>
              <p:cNvSpPr/>
              <p:nvPr/>
            </p:nvSpPr>
            <p:spPr>
              <a:xfrm>
                <a:off x="128016" y="4686493"/>
                <a:ext cx="11356848" cy="9503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𝑄</m:t>
                          </m:r>
                        </m:e>
                      </m:d>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𝑄</m:t>
                          </m:r>
                        </m:num>
                        <m:den>
                          <m:acc>
                            <m:accPr>
                              <m:chr m:val="̅"/>
                              <m:ctrlPr>
                                <a:rPr lang="en-US" sz="2400" i="1">
                                  <a:latin typeface="Cambria Math" panose="02040503050406030204" pitchFamily="18" charset="0"/>
                                </a:rPr>
                              </m:ctrlPr>
                            </m:accPr>
                            <m:e>
                              <m:r>
                                <a:rPr lang="en-US" sz="2400" i="1">
                                  <a:latin typeface="Cambria Math" panose="02040503050406030204" pitchFamily="18" charset="0"/>
                                </a:rPr>
                                <m:t>𝑢</m:t>
                              </m:r>
                            </m:e>
                          </m:ac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𝑦</m:t>
                                  </m:r>
                                </m:sub>
                              </m:sSub>
                              <m:r>
                                <a:rPr lang="en-US" sz="2400" i="1">
                                  <a:latin typeface="Cambria Math" panose="02040503050406030204" pitchFamily="18" charset="0"/>
                                </a:rPr>
                                <m:t>𝜎</m:t>
                              </m:r>
                            </m:e>
                            <m:sub>
                              <m:r>
                                <a:rPr lang="en-US" sz="2400" i="1">
                                  <a:latin typeface="Cambria Math" panose="02040503050406030204" pitchFamily="18" charset="0"/>
                                </a:rPr>
                                <m:t>𝑧</m:t>
                              </m:r>
                            </m:sub>
                          </m:sSub>
                          <m:r>
                            <a:rPr lang="en-US" sz="2400" i="0">
                              <a:latin typeface="Cambria Math" panose="02040503050406030204" pitchFamily="18" charset="0"/>
                            </a:rPr>
                            <m:t>2</m:t>
                          </m:r>
                          <m:r>
                            <a:rPr lang="en-US" sz="2400" i="1">
                              <a:latin typeface="Cambria Math" panose="02040503050406030204" pitchFamily="18" charset="0"/>
                            </a:rPr>
                            <m:t>𝜋</m:t>
                          </m:r>
                        </m:den>
                      </m:f>
                      <m:r>
                        <m:rPr>
                          <m:sty m:val="p"/>
                        </m:rPr>
                        <a:rPr lang="en-US" sz="2400" i="0">
                          <a:latin typeface="Cambria Math" panose="02040503050406030204" pitchFamily="18" charset="0"/>
                        </a:rPr>
                        <m:t>exp</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𝑦</m:t>
                                  </m:r>
                                </m:sub>
                                <m:sup>
                                  <m:r>
                                    <a:rPr lang="en-US" sz="2400" i="0">
                                      <a:latin typeface="Cambria Math" panose="02040503050406030204" pitchFamily="18" charset="0"/>
                                    </a:rPr>
                                    <m:t>2</m:t>
                                  </m:r>
                                </m:sup>
                              </m:sSubSup>
                            </m:den>
                          </m:f>
                        </m:e>
                      </m:d>
                      <m:d>
                        <m:dPr>
                          <m:begChr m:val="["/>
                          <m:endChr m:val="]"/>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r>
                            <a:rPr lang="en-US" sz="240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exp</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i="0">
                                                  <a:latin typeface="Cambria Math" panose="02040503050406030204" pitchFamily="18" charset="0"/>
                                                </a:rPr>
                                                <m:t>+</m:t>
                                              </m:r>
                                              <m:r>
                                                <a:rPr lang="en-US" sz="2400" i="1">
                                                  <a:latin typeface="Cambria Math" panose="02040503050406030204" pitchFamily="18" charset="0"/>
                                                </a:rPr>
                                                <m:t>𝐻</m:t>
                                              </m:r>
                                            </m:e>
                                          </m:d>
                                        </m:e>
                                        <m:sup>
                                          <m:r>
                                            <a:rPr lang="en-US" sz="2400" i="0">
                                              <a:latin typeface="Cambria Math" panose="02040503050406030204" pitchFamily="18" charset="0"/>
                                            </a:rPr>
                                            <m:t>2</m:t>
                                          </m:r>
                                        </m:sup>
                                      </m:sSup>
                                    </m:num>
                                    <m:den>
                                      <m:r>
                                        <a:rPr lang="en-US" sz="2400" i="0">
                                          <a:latin typeface="Cambria Math" panose="02040503050406030204" pitchFamily="18" charset="0"/>
                                        </a:rPr>
                                        <m:t>2</m:t>
                                      </m:r>
                                      <m:sSubSup>
                                        <m:sSubSupPr>
                                          <m:ctrlPr>
                                            <a:rPr lang="en-US" sz="2400" i="1">
                                              <a:latin typeface="Cambria Math" panose="02040503050406030204" pitchFamily="18" charset="0"/>
                                            </a:rPr>
                                          </m:ctrlPr>
                                        </m:sSubSupPr>
                                        <m:e>
                                          <m:r>
                                            <a:rPr lang="en-US" sz="2400" i="1">
                                              <a:latin typeface="Cambria Math" panose="02040503050406030204" pitchFamily="18" charset="0"/>
                                            </a:rPr>
                                            <m:t>𝜎</m:t>
                                          </m:r>
                                        </m:e>
                                        <m:sub>
                                          <m:r>
                                            <a:rPr lang="en-US" sz="2400" i="1">
                                              <a:latin typeface="Cambria Math" panose="02040503050406030204" pitchFamily="18" charset="0"/>
                                            </a:rPr>
                                            <m:t>𝑧</m:t>
                                          </m:r>
                                        </m:sub>
                                        <m:sup>
                                          <m:r>
                                            <a:rPr lang="en-US" sz="2400" i="0">
                                              <a:latin typeface="Cambria Math" panose="02040503050406030204" pitchFamily="18" charset="0"/>
                                            </a:rPr>
                                            <m:t>2</m:t>
                                          </m:r>
                                        </m:sup>
                                      </m:sSubSup>
                                    </m:den>
                                  </m:f>
                                </m:e>
                              </m:d>
                            </m:e>
                          </m:func>
                        </m:e>
                      </m:d>
                    </m:oMath>
                  </m:oMathPara>
                </a14:m>
                <a:endParaRPr lang="en-US" sz="2400" dirty="0"/>
              </a:p>
            </p:txBody>
          </p:sp>
        </mc:Choice>
        <mc:Fallback xmlns="">
          <p:sp>
            <p:nvSpPr>
              <p:cNvPr id="11" name="Rectangle 10">
                <a:extLst>
                  <a:ext uri="{FF2B5EF4-FFF2-40B4-BE49-F238E27FC236}">
                    <a16:creationId xmlns:a16="http://schemas.microsoft.com/office/drawing/2014/main" id="{4E51034D-BCC3-9141-A13C-F8B590D2782A}"/>
                  </a:ext>
                </a:extLst>
              </p:cNvPr>
              <p:cNvSpPr>
                <a:spLocks noRot="1" noChangeAspect="1" noMove="1" noResize="1" noEditPoints="1" noAdjustHandles="1" noChangeArrowheads="1" noChangeShapeType="1" noTextEdit="1"/>
              </p:cNvSpPr>
              <p:nvPr/>
            </p:nvSpPr>
            <p:spPr>
              <a:xfrm>
                <a:off x="128016" y="4686493"/>
                <a:ext cx="11356848" cy="950388"/>
              </a:xfrm>
              <a:prstGeom prst="rect">
                <a:avLst/>
              </a:prstGeom>
              <a:blipFill>
                <a:blip r:embed="rId4"/>
                <a:stretch>
                  <a:fillRect b="-131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EA7D1A9-EBF4-9E43-926C-3A78E1463000}"/>
              </a:ext>
            </a:extLst>
          </p:cNvPr>
          <p:cNvPicPr>
            <a:picLocks noChangeAspect="1"/>
          </p:cNvPicPr>
          <p:nvPr/>
        </p:nvPicPr>
        <p:blipFill>
          <a:blip r:embed="rId5"/>
          <a:stretch>
            <a:fillRect/>
          </a:stretch>
        </p:blipFill>
        <p:spPr>
          <a:xfrm>
            <a:off x="6342551" y="493966"/>
            <a:ext cx="5559861" cy="3557430"/>
          </a:xfrm>
          <a:prstGeom prst="rect">
            <a:avLst/>
          </a:prstGeom>
        </p:spPr>
      </p:pic>
      <p:grpSp>
        <p:nvGrpSpPr>
          <p:cNvPr id="5" name="Group 4">
            <a:extLst>
              <a:ext uri="{FF2B5EF4-FFF2-40B4-BE49-F238E27FC236}">
                <a16:creationId xmlns:a16="http://schemas.microsoft.com/office/drawing/2014/main" id="{09E32303-0976-2A4E-892D-770D1D93C918}"/>
              </a:ext>
            </a:extLst>
          </p:cNvPr>
          <p:cNvGrpSpPr/>
          <p:nvPr/>
        </p:nvGrpSpPr>
        <p:grpSpPr>
          <a:xfrm>
            <a:off x="6902912" y="1055357"/>
            <a:ext cx="4602166" cy="2940986"/>
            <a:chOff x="6821399" y="1798457"/>
            <a:chExt cx="4602166" cy="2940986"/>
          </a:xfrm>
        </p:grpSpPr>
        <p:grpSp>
          <p:nvGrpSpPr>
            <p:cNvPr id="28" name="Group 27">
              <a:extLst>
                <a:ext uri="{FF2B5EF4-FFF2-40B4-BE49-F238E27FC236}">
                  <a16:creationId xmlns:a16="http://schemas.microsoft.com/office/drawing/2014/main" id="{C3F81A77-F560-E749-AA40-BF83F31BD3BB}"/>
                </a:ext>
              </a:extLst>
            </p:cNvPr>
            <p:cNvGrpSpPr/>
            <p:nvPr/>
          </p:nvGrpSpPr>
          <p:grpSpPr>
            <a:xfrm>
              <a:off x="6821399" y="1798457"/>
              <a:ext cx="4602166" cy="2940986"/>
              <a:chOff x="7131820" y="3010297"/>
              <a:chExt cx="4602166" cy="2940986"/>
            </a:xfrm>
          </p:grpSpPr>
          <p:pic>
            <p:nvPicPr>
              <p:cNvPr id="29" name="Picture 28">
                <a:extLst>
                  <a:ext uri="{FF2B5EF4-FFF2-40B4-BE49-F238E27FC236}">
                    <a16:creationId xmlns:a16="http://schemas.microsoft.com/office/drawing/2014/main" id="{6CA8B3FB-BE34-CD42-9FEA-9497DE27F56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FA7BF60-6497-DD41-963B-DE17088D0EFC}"/>
                      </a:ext>
                    </a:extLst>
                  </p:cNvPr>
                  <p:cNvSpPr/>
                  <p:nvPr/>
                </p:nvSpPr>
                <p:spPr>
                  <a:xfrm>
                    <a:off x="7281184" y="5293366"/>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30" name="Rectangle 29">
                    <a:extLst>
                      <a:ext uri="{FF2B5EF4-FFF2-40B4-BE49-F238E27FC236}">
                        <a16:creationId xmlns:a16="http://schemas.microsoft.com/office/drawing/2014/main" id="{EFA7BF60-6497-DD41-963B-DE17088D0EFC}"/>
                      </a:ext>
                    </a:extLst>
                  </p:cNvPr>
                  <p:cNvSpPr>
                    <a:spLocks noRot="1" noChangeAspect="1" noMove="1" noResize="1" noEditPoints="1" noAdjustHandles="1" noChangeArrowheads="1" noChangeShapeType="1" noTextEdit="1"/>
                  </p:cNvSpPr>
                  <p:nvPr/>
                </p:nvSpPr>
                <p:spPr>
                  <a:xfrm>
                    <a:off x="7281184" y="5293366"/>
                    <a:ext cx="266420" cy="574837"/>
                  </a:xfrm>
                  <a:prstGeom prst="rect">
                    <a:avLst/>
                  </a:prstGeom>
                  <a:blipFill>
                    <a:blip r:embed="rId7"/>
                    <a:stretch>
                      <a:fillRect r="-46818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19CF40E-29CD-B345-A636-043470C28F13}"/>
                      </a:ext>
                    </a:extLst>
                  </p:cNvPr>
                  <p:cNvSpPr/>
                  <p:nvPr/>
                </p:nvSpPr>
                <p:spPr>
                  <a:xfrm>
                    <a:off x="9356556" y="5201078"/>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31" name="Rectangle 30">
                    <a:extLst>
                      <a:ext uri="{FF2B5EF4-FFF2-40B4-BE49-F238E27FC236}">
                        <a16:creationId xmlns:a16="http://schemas.microsoft.com/office/drawing/2014/main" id="{519CF40E-29CD-B345-A636-043470C28F13}"/>
                      </a:ext>
                    </a:extLst>
                  </p:cNvPr>
                  <p:cNvSpPr>
                    <a:spLocks noRot="1" noChangeAspect="1" noMove="1" noResize="1" noEditPoints="1" noAdjustHandles="1" noChangeArrowheads="1" noChangeShapeType="1" noTextEdit="1"/>
                  </p:cNvSpPr>
                  <p:nvPr/>
                </p:nvSpPr>
                <p:spPr>
                  <a:xfrm>
                    <a:off x="9356556" y="5201078"/>
                    <a:ext cx="2298963" cy="750205"/>
                  </a:xfrm>
                  <a:prstGeom prst="rect">
                    <a:avLst/>
                  </a:prstGeom>
                  <a:blipFill>
                    <a:blip r:embed="rId8"/>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160E6F0-A7B3-BF4B-9A42-681A65DDC71B}"/>
                </a:ext>
              </a:extLst>
            </p:cNvPr>
            <p:cNvGrpSpPr/>
            <p:nvPr/>
          </p:nvGrpSpPr>
          <p:grpSpPr>
            <a:xfrm>
              <a:off x="7559213" y="2749346"/>
              <a:ext cx="1055731" cy="513348"/>
              <a:chOff x="3518144" y="2326105"/>
              <a:chExt cx="1055731" cy="513348"/>
            </a:xfrm>
          </p:grpSpPr>
          <p:sp>
            <p:nvSpPr>
              <p:cNvPr id="33" name="Right Brace 32">
                <a:extLst>
                  <a:ext uri="{FF2B5EF4-FFF2-40B4-BE49-F238E27FC236}">
                    <a16:creationId xmlns:a16="http://schemas.microsoft.com/office/drawing/2014/main" id="{5773B178-CAFD-9D4C-9863-56A561B63D81}"/>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FDEACBB-42F4-E94A-8357-EBB03F9494EE}"/>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35" name="TextBox 34">
              <a:extLst>
                <a:ext uri="{FF2B5EF4-FFF2-40B4-BE49-F238E27FC236}">
                  <a16:creationId xmlns:a16="http://schemas.microsoft.com/office/drawing/2014/main" id="{AA3EEEE4-4DFA-DF4D-A875-A469AB9FF80F}"/>
                </a:ext>
              </a:extLst>
            </p:cNvPr>
            <p:cNvSpPr txBox="1"/>
            <p:nvPr/>
          </p:nvSpPr>
          <p:spPr>
            <a:xfrm>
              <a:off x="7620920" y="3223043"/>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36" name="Group 35">
              <a:extLst>
                <a:ext uri="{FF2B5EF4-FFF2-40B4-BE49-F238E27FC236}">
                  <a16:creationId xmlns:a16="http://schemas.microsoft.com/office/drawing/2014/main" id="{FB1D7F9A-A928-784D-B62D-23879FD8BA60}"/>
                </a:ext>
              </a:extLst>
            </p:cNvPr>
            <p:cNvGrpSpPr/>
            <p:nvPr/>
          </p:nvGrpSpPr>
          <p:grpSpPr>
            <a:xfrm>
              <a:off x="7538249" y="3487576"/>
              <a:ext cx="1101360" cy="400110"/>
              <a:chOff x="3497180" y="3064335"/>
              <a:chExt cx="1101360" cy="400110"/>
            </a:xfrm>
          </p:grpSpPr>
          <p:sp>
            <p:nvSpPr>
              <p:cNvPr id="37" name="TextBox 36">
                <a:extLst>
                  <a:ext uri="{FF2B5EF4-FFF2-40B4-BE49-F238E27FC236}">
                    <a16:creationId xmlns:a16="http://schemas.microsoft.com/office/drawing/2014/main" id="{5EB2241B-FB16-894B-9883-6BCD030F8B47}"/>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38" name="Right Brace 37">
                <a:extLst>
                  <a:ext uri="{FF2B5EF4-FFF2-40B4-BE49-F238E27FC236}">
                    <a16:creationId xmlns:a16="http://schemas.microsoft.com/office/drawing/2014/main" id="{DE720E09-B145-5D4D-9821-6DE7D0346B8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9" name="Rectangle 38">
            <a:extLst>
              <a:ext uri="{FF2B5EF4-FFF2-40B4-BE49-F238E27FC236}">
                <a16:creationId xmlns:a16="http://schemas.microsoft.com/office/drawing/2014/main" id="{6C842E18-7854-9F45-ACAE-4B51B4D3C159}"/>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072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7328-9BC4-8547-B221-4DEABC5534B2}"/>
              </a:ext>
            </a:extLst>
          </p:cNvPr>
          <p:cNvSpPr>
            <a:spLocks noGrp="1"/>
          </p:cNvSpPr>
          <p:nvPr>
            <p:ph type="title"/>
          </p:nvPr>
        </p:nvSpPr>
        <p:spPr>
          <a:xfrm>
            <a:off x="1023936" y="421482"/>
            <a:ext cx="2886075" cy="2486024"/>
          </a:xfrm>
          <a:noFill/>
        </p:spPr>
        <p:txBody>
          <a:bodyPr vert="horz" lIns="91440" tIns="45720" rIns="91440" bIns="45720" rtlCol="0" anchor="ctr">
            <a:normAutofit/>
          </a:bodyPr>
          <a:lstStyle/>
          <a:p>
            <a:pPr algn="ctr"/>
            <a:r>
              <a:rPr lang="en-US" sz="6500" dirty="0">
                <a:solidFill>
                  <a:schemeClr val="bg1"/>
                </a:solidFill>
                <a:latin typeface="DaunPenh" pitchFamily="2" charset="0"/>
                <a:cs typeface="DaunPenh" pitchFamily="2" charset="0"/>
              </a:rPr>
              <a:t>preliminary results</a:t>
            </a:r>
          </a:p>
        </p:txBody>
      </p:sp>
      <p:sp>
        <p:nvSpPr>
          <p:cNvPr id="4" name="Slide Number Placeholder 3">
            <a:extLst>
              <a:ext uri="{FF2B5EF4-FFF2-40B4-BE49-F238E27FC236}">
                <a16:creationId xmlns:a16="http://schemas.microsoft.com/office/drawing/2014/main" id="{0D9BB70E-A318-8048-A1C3-9A98CD7F91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A4AC6D-9836-9F4A-961A-ECAC0CEAF37F}" type="slidenum">
              <a:rPr lang="en-US" smtClean="0"/>
              <a:pPr>
                <a:spcAft>
                  <a:spcPts val="600"/>
                </a:spcAft>
              </a:pPr>
              <a:t>14</a:t>
            </a:fld>
            <a:endParaRPr lang="en-US"/>
          </a:p>
        </p:txBody>
      </p:sp>
    </p:spTree>
    <p:extLst>
      <p:ext uri="{BB962C8B-B14F-4D97-AF65-F5344CB8AC3E}">
        <p14:creationId xmlns:p14="http://schemas.microsoft.com/office/powerpoint/2010/main" val="425716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0D3B-3B3B-E549-B4DB-FBD5433ABC7D}"/>
              </a:ext>
            </a:extLst>
          </p:cNvPr>
          <p:cNvSpPr>
            <a:spLocks noGrp="1"/>
          </p:cNvSpPr>
          <p:nvPr>
            <p:ph type="title"/>
          </p:nvPr>
        </p:nvSpPr>
        <p:spPr/>
        <p:txBody>
          <a:bodyPr/>
          <a:lstStyle/>
          <a:p>
            <a:r>
              <a:rPr lang="en-US" sz="7200" dirty="0">
                <a:solidFill>
                  <a:schemeClr val="tx1">
                    <a:lumMod val="85000"/>
                    <a:lumOff val="15000"/>
                  </a:schemeClr>
                </a:solidFill>
                <a:latin typeface="DaunPenh" pitchFamily="2" charset="0"/>
                <a:cs typeface="DaunPenh" pitchFamily="2" charset="0"/>
              </a:rPr>
              <a:t>Optimization run</a:t>
            </a:r>
          </a:p>
        </p:txBody>
      </p:sp>
      <p:pic>
        <p:nvPicPr>
          <p:cNvPr id="5" name="Online Media 4" descr="Pareto_mean_min_PED_SC_epse-7_MaxConst300_NFE1M_changingLim50 (Converted).mov">
            <a:hlinkClick r:id="" action="ppaction://media"/>
            <a:extLst>
              <a:ext uri="{FF2B5EF4-FFF2-40B4-BE49-F238E27FC236}">
                <a16:creationId xmlns:a16="http://schemas.microsoft.com/office/drawing/2014/main" id="{7B0F23AD-A533-E44E-A07B-7D1E943BBC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986169" y="1800130"/>
            <a:ext cx="5802313" cy="4351338"/>
          </a:xfrm>
        </p:spPr>
      </p:pic>
      <p:sp>
        <p:nvSpPr>
          <p:cNvPr id="4" name="Slide Number Placeholder 3">
            <a:extLst>
              <a:ext uri="{FF2B5EF4-FFF2-40B4-BE49-F238E27FC236}">
                <a16:creationId xmlns:a16="http://schemas.microsoft.com/office/drawing/2014/main" id="{79C00E27-7BD8-594C-A1F1-2559DBB026C0}"/>
              </a:ext>
            </a:extLst>
          </p:cNvPr>
          <p:cNvSpPr>
            <a:spLocks noGrp="1"/>
          </p:cNvSpPr>
          <p:nvPr>
            <p:ph type="sldNum" sz="quarter" idx="12"/>
          </p:nvPr>
        </p:nvSpPr>
        <p:spPr/>
        <p:txBody>
          <a:bodyPr/>
          <a:lstStyle/>
          <a:p>
            <a:fld id="{CBA4AC6D-9836-9F4A-961A-ECAC0CEAF37F}" type="slidenum">
              <a:rPr lang="en-US" smtClean="0"/>
              <a:t>15</a:t>
            </a:fld>
            <a:endParaRPr lang="en-US"/>
          </a:p>
        </p:txBody>
      </p:sp>
      <p:sp>
        <p:nvSpPr>
          <p:cNvPr id="11" name="TextBox 10">
            <a:extLst>
              <a:ext uri="{FF2B5EF4-FFF2-40B4-BE49-F238E27FC236}">
                <a16:creationId xmlns:a16="http://schemas.microsoft.com/office/drawing/2014/main" id="{DAF867C7-9261-EB42-8BC8-3F348A674A66}"/>
              </a:ext>
            </a:extLst>
          </p:cNvPr>
          <p:cNvSpPr txBox="1"/>
          <p:nvPr/>
        </p:nvSpPr>
        <p:spPr>
          <a:xfrm>
            <a:off x="7066787" y="1341572"/>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Generating the Pareto frontier </a:t>
            </a:r>
          </a:p>
        </p:txBody>
      </p:sp>
      <p:sp>
        <p:nvSpPr>
          <p:cNvPr id="12" name="TextBox 11">
            <a:extLst>
              <a:ext uri="{FF2B5EF4-FFF2-40B4-BE49-F238E27FC236}">
                <a16:creationId xmlns:a16="http://schemas.microsoft.com/office/drawing/2014/main" id="{5A15CEA8-48F8-1D47-9BA9-4DFF0AE74A1C}"/>
              </a:ext>
            </a:extLst>
          </p:cNvPr>
          <p:cNvSpPr txBox="1"/>
          <p:nvPr/>
        </p:nvSpPr>
        <p:spPr>
          <a:xfrm>
            <a:off x="913315" y="1530124"/>
            <a:ext cx="4308674"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Weights of recombination operators</a:t>
            </a:r>
          </a:p>
        </p:txBody>
      </p:sp>
      <p:pic>
        <p:nvPicPr>
          <p:cNvPr id="3" name="Online Media 2" descr="runtime_operator_weights_movie (Converted).mov">
            <a:hlinkClick r:id="" action="ppaction://media"/>
            <a:extLst>
              <a:ext uri="{FF2B5EF4-FFF2-40B4-BE49-F238E27FC236}">
                <a16:creationId xmlns:a16="http://schemas.microsoft.com/office/drawing/2014/main" id="{1FEC67E6-F7A9-5443-9C61-158D0B8B26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26493" y="2069930"/>
            <a:ext cx="5082318" cy="3811738"/>
          </a:xfrm>
          <a:prstGeom prst="rect">
            <a:avLst/>
          </a:prstGeom>
        </p:spPr>
      </p:pic>
    </p:spTree>
    <p:extLst>
      <p:ext uri="{BB962C8B-B14F-4D97-AF65-F5344CB8AC3E}">
        <p14:creationId xmlns:p14="http://schemas.microsoft.com/office/powerpoint/2010/main" val="19543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3" fill="hold"/>
                                        <p:tgtEl>
                                          <p:spTgt spid="5"/>
                                        </p:tgtEl>
                                      </p:cBhvr>
                                    </p:cmd>
                                  </p:childTnLst>
                                </p:cTn>
                              </p:par>
                              <p:par>
                                <p:cTn id="7" presetID="1" presetClass="mediacall" presetSubtype="0" fill="hold" nodeType="withEffect">
                                  <p:stCondLst>
                                    <p:cond delay="0"/>
                                  </p:stCondLst>
                                  <p:childTnLst>
                                    <p:cmd type="call" cmd="playFrom(0.0)">
                                      <p:cBhvr>
                                        <p:cTn id="8" dur="28600" fill="hold"/>
                                        <p:tgtEl>
                                          <p:spTgt spid="3"/>
                                        </p:tgtEl>
                                      </p:cBhvr>
                                    </p:cmd>
                                  </p:childTnLst>
                                </p:cTn>
                              </p:par>
                              <p:par>
                                <p:cTn id="9" presetID="1" presetClass="mediacall" presetSubtype="0" fill="hold" nodeType="withEffect">
                                  <p:stCondLst>
                                    <p:cond delay="0"/>
                                  </p:stCondLst>
                                  <p:childTnLst>
                                    <p:cmd type="call" cmd="playFrom(0.0)">
                                      <p:cBhvr>
                                        <p:cTn id="10" dur="2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remove"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16</a:t>
            </a:fld>
            <a:endParaRPr lang="en-US"/>
          </a:p>
        </p:txBody>
      </p:sp>
      <p:sp>
        <p:nvSpPr>
          <p:cNvPr id="11" name="TextBox 10">
            <a:extLst>
              <a:ext uri="{FF2B5EF4-FFF2-40B4-BE49-F238E27FC236}">
                <a16:creationId xmlns:a16="http://schemas.microsoft.com/office/drawing/2014/main" id="{F3D9E619-99D0-1341-A5B2-459EBDD02604}"/>
              </a:ext>
            </a:extLst>
          </p:cNvPr>
          <p:cNvSpPr txBox="1"/>
          <p:nvPr/>
        </p:nvSpPr>
        <p:spPr>
          <a:xfrm>
            <a:off x="1970237" y="1554306"/>
            <a:ext cx="5021429"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Preferable locations</a:t>
            </a:r>
          </a:p>
        </p:txBody>
      </p:sp>
      <p:sp>
        <p:nvSpPr>
          <p:cNvPr id="2" name="Rectangle 1">
            <a:extLst>
              <a:ext uri="{FF2B5EF4-FFF2-40B4-BE49-F238E27FC236}">
                <a16:creationId xmlns:a16="http://schemas.microsoft.com/office/drawing/2014/main" id="{440DC3C7-A3AF-074F-B0C5-0E0DD2AF4B7F}"/>
              </a:ext>
            </a:extLst>
          </p:cNvPr>
          <p:cNvSpPr/>
          <p:nvPr/>
        </p:nvSpPr>
        <p:spPr>
          <a:xfrm>
            <a:off x="7223826" y="1521822"/>
            <a:ext cx="2997937" cy="523220"/>
          </a:xfrm>
          <a:prstGeom prst="rect">
            <a:avLst/>
          </a:prstGeom>
        </p:spPr>
        <p:txBody>
          <a:bodyPr wrap="none">
            <a:spAutoFit/>
          </a:bodyPr>
          <a:lstStyle/>
          <a:p>
            <a:pPr algn="just"/>
            <a:r>
              <a:rPr lang="en-US" sz="2800" dirty="0">
                <a:solidFill>
                  <a:srgbClr val="000000"/>
                </a:solidFill>
                <a:latin typeface="DaunPenh" pitchFamily="2" charset="0"/>
                <a:cs typeface="DaunPenh" pitchFamily="2" charset="0"/>
              </a:rPr>
              <a:t>Average concentration map</a:t>
            </a:r>
          </a:p>
        </p:txBody>
      </p:sp>
      <p:pic>
        <p:nvPicPr>
          <p:cNvPr id="7" name="Picture 6">
            <a:extLst>
              <a:ext uri="{FF2B5EF4-FFF2-40B4-BE49-F238E27FC236}">
                <a16:creationId xmlns:a16="http://schemas.microsoft.com/office/drawing/2014/main" id="{33B361EA-12D8-2148-91C5-2E9D7AF68DD5}"/>
              </a:ext>
            </a:extLst>
          </p:cNvPr>
          <p:cNvPicPr>
            <a:picLocks noChangeAspect="1"/>
          </p:cNvPicPr>
          <p:nvPr/>
        </p:nvPicPr>
        <p:blipFill>
          <a:blip r:embed="rId3"/>
          <a:stretch>
            <a:fillRect/>
          </a:stretch>
        </p:blipFill>
        <p:spPr>
          <a:xfrm>
            <a:off x="6088040" y="1283588"/>
            <a:ext cx="5793206" cy="4910728"/>
          </a:xfrm>
          <a:prstGeom prst="rect">
            <a:avLst/>
          </a:prstGeom>
        </p:spPr>
      </p:pic>
      <p:pic>
        <p:nvPicPr>
          <p:cNvPr id="9" name="Picture 8">
            <a:extLst>
              <a:ext uri="{FF2B5EF4-FFF2-40B4-BE49-F238E27FC236}">
                <a16:creationId xmlns:a16="http://schemas.microsoft.com/office/drawing/2014/main" id="{1F39D31E-AF88-DD47-9DAB-9D574799D16B}"/>
              </a:ext>
            </a:extLst>
          </p:cNvPr>
          <p:cNvPicPr>
            <a:picLocks noChangeAspect="1"/>
          </p:cNvPicPr>
          <p:nvPr/>
        </p:nvPicPr>
        <p:blipFill>
          <a:blip r:embed="rId4"/>
          <a:stretch>
            <a:fillRect/>
          </a:stretch>
        </p:blipFill>
        <p:spPr>
          <a:xfrm>
            <a:off x="458001" y="1283588"/>
            <a:ext cx="5419450" cy="4910728"/>
          </a:xfrm>
          <a:prstGeom prst="rect">
            <a:avLst/>
          </a:prstGeom>
        </p:spPr>
      </p:pic>
    </p:spTree>
    <p:extLst>
      <p:ext uri="{BB962C8B-B14F-4D97-AF65-F5344CB8AC3E}">
        <p14:creationId xmlns:p14="http://schemas.microsoft.com/office/powerpoint/2010/main" val="365876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Initial evaluation</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17</a:t>
            </a:fld>
            <a:endParaRPr lang="en-US" dirty="0"/>
          </a:p>
        </p:txBody>
      </p:sp>
      <p:sp>
        <p:nvSpPr>
          <p:cNvPr id="17" name="TextBox 16">
            <a:extLst>
              <a:ext uri="{FF2B5EF4-FFF2-40B4-BE49-F238E27FC236}">
                <a16:creationId xmlns:a16="http://schemas.microsoft.com/office/drawing/2014/main" id="{0879BBEA-47DA-244A-A1FB-048D9BEB8B2C}"/>
              </a:ext>
            </a:extLst>
          </p:cNvPr>
          <p:cNvSpPr txBox="1"/>
          <p:nvPr/>
        </p:nvSpPr>
        <p:spPr>
          <a:xfrm>
            <a:off x="838200" y="1472353"/>
            <a:ext cx="4570251" cy="4247317"/>
          </a:xfrm>
          <a:prstGeom prst="rect">
            <a:avLst/>
          </a:prstGeom>
          <a:noFill/>
        </p:spPr>
        <p:txBody>
          <a:bodyPr wrap="square" rtlCol="0">
            <a:spAutoFit/>
          </a:bodyPr>
          <a:lstStyle>
            <a:defPPr>
              <a:defRPr kern="1200" smtId="4294967295"/>
            </a:defPPr>
          </a:lstStyle>
          <a:p>
            <a:r>
              <a:rPr lang="en-US" sz="3000" b="1" dirty="0">
                <a:solidFill>
                  <a:srgbClr val="0070C0"/>
                </a:solidFill>
                <a:latin typeface="DaunPenh" pitchFamily="2" charset="0"/>
                <a:cs typeface="DaunPenh" pitchFamily="2" charset="0"/>
              </a:rPr>
              <a:t>Blue</a:t>
            </a:r>
            <a:r>
              <a:rPr lang="en-US" sz="3000" dirty="0">
                <a:solidFill>
                  <a:schemeClr val="tx1">
                    <a:lumMod val="85000"/>
                    <a:lumOff val="15000"/>
                  </a:schemeClr>
                </a:solidFill>
                <a:latin typeface="DaunPenh" pitchFamily="2" charset="0"/>
                <a:cs typeface="DaunPenh" pitchFamily="2" charset="0"/>
              </a:rPr>
              <a:t> - RMSE between average concentrations in n places, corresponding to the optimal solution for n sensors, and n highest average concentrations</a:t>
            </a:r>
          </a:p>
          <a:p>
            <a:r>
              <a:rPr lang="en-US" sz="3000" dirty="0">
                <a:solidFill>
                  <a:srgbClr val="FF8B00"/>
                </a:solidFill>
                <a:latin typeface="DaunPenh" pitchFamily="2" charset="0"/>
                <a:cs typeface="DaunPenh" pitchFamily="2" charset="0"/>
              </a:rPr>
              <a:t>Orange</a:t>
            </a:r>
            <a:r>
              <a:rPr lang="en-US" sz="3000" dirty="0">
                <a:solidFill>
                  <a:schemeClr val="tx1">
                    <a:lumMod val="85000"/>
                    <a:lumOff val="15000"/>
                  </a:schemeClr>
                </a:solidFill>
                <a:latin typeface="DaunPenh" pitchFamily="2" charset="0"/>
                <a:cs typeface="DaunPenh" pitchFamily="2" charset="0"/>
              </a:rPr>
              <a:t> - Pearson correlation between locations of n highest average concentrations and locations of optimally placed n sensors </a:t>
            </a:r>
          </a:p>
        </p:txBody>
      </p:sp>
      <p:grpSp>
        <p:nvGrpSpPr>
          <p:cNvPr id="24" name="Group 23">
            <a:extLst>
              <a:ext uri="{FF2B5EF4-FFF2-40B4-BE49-F238E27FC236}">
                <a16:creationId xmlns:a16="http://schemas.microsoft.com/office/drawing/2014/main" id="{AD2ECEC1-9A26-4341-8688-A13A8161346A}"/>
              </a:ext>
            </a:extLst>
          </p:cNvPr>
          <p:cNvGrpSpPr/>
          <p:nvPr/>
        </p:nvGrpSpPr>
        <p:grpSpPr>
          <a:xfrm>
            <a:off x="8887326" y="6293521"/>
            <a:ext cx="2978538" cy="570007"/>
            <a:chOff x="-326778" y="6382512"/>
            <a:chExt cx="2978538" cy="570007"/>
          </a:xfrm>
        </p:grpSpPr>
        <p:cxnSp>
          <p:nvCxnSpPr>
            <p:cNvPr id="25" name="Straight Connector 24">
              <a:extLst>
                <a:ext uri="{FF2B5EF4-FFF2-40B4-BE49-F238E27FC236}">
                  <a16:creationId xmlns:a16="http://schemas.microsoft.com/office/drawing/2014/main" id="{FB1DF3E6-B6B3-1145-84AF-7ABD9ECC9786}"/>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0681FA-6E68-A94D-83F0-52112B0EED7B}"/>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3" name="Picture 2">
            <a:extLst>
              <a:ext uri="{FF2B5EF4-FFF2-40B4-BE49-F238E27FC236}">
                <a16:creationId xmlns:a16="http://schemas.microsoft.com/office/drawing/2014/main" id="{DCCB213A-C6B8-7946-908D-F1C8CE5796E3}"/>
              </a:ext>
            </a:extLst>
          </p:cNvPr>
          <p:cNvPicPr>
            <a:picLocks noChangeAspect="1"/>
          </p:cNvPicPr>
          <p:nvPr/>
        </p:nvPicPr>
        <p:blipFill>
          <a:blip r:embed="rId3"/>
          <a:stretch>
            <a:fillRect/>
          </a:stretch>
        </p:blipFill>
        <p:spPr>
          <a:xfrm>
            <a:off x="5531823" y="1387404"/>
            <a:ext cx="6157553" cy="4764064"/>
          </a:xfrm>
          <a:prstGeom prst="rect">
            <a:avLst/>
          </a:prstGeom>
        </p:spPr>
      </p:pic>
    </p:spTree>
    <p:extLst>
      <p:ext uri="{BB962C8B-B14F-4D97-AF65-F5344CB8AC3E}">
        <p14:creationId xmlns:p14="http://schemas.microsoft.com/office/powerpoint/2010/main" val="158961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12B95F-169E-4441-8836-20CD0456CA99}"/>
              </a:ext>
            </a:extLst>
          </p:cNvPr>
          <p:cNvPicPr>
            <a:picLocks noChangeAspect="1"/>
          </p:cNvPicPr>
          <p:nvPr/>
        </p:nvPicPr>
        <p:blipFill>
          <a:blip r:embed="rId3"/>
          <a:srcRect/>
          <a:stretch/>
        </p:blipFill>
        <p:spPr>
          <a:xfrm>
            <a:off x="545291" y="1179500"/>
            <a:ext cx="10585518" cy="5330836"/>
          </a:xfrm>
          <a:prstGeom prst="rect">
            <a:avLst/>
          </a:prstGeom>
        </p:spPr>
      </p:pic>
      <p:sp>
        <p:nvSpPr>
          <p:cNvPr id="4" name="Slide Number Placeholder 3">
            <a:extLst>
              <a:ext uri="{FF2B5EF4-FFF2-40B4-BE49-F238E27FC236}">
                <a16:creationId xmlns:a16="http://schemas.microsoft.com/office/drawing/2014/main" id="{8C417C96-FE22-8642-8168-A31D80D7FFDF}"/>
              </a:ext>
            </a:extLst>
          </p:cNvPr>
          <p:cNvSpPr>
            <a:spLocks noGrp="1"/>
          </p:cNvSpPr>
          <p:nvPr>
            <p:ph type="sldNum" sz="quarter" idx="12"/>
          </p:nvPr>
        </p:nvSpPr>
        <p:spPr/>
        <p:txBody>
          <a:bodyPr/>
          <a:lstStyle/>
          <a:p>
            <a:fld id="{CBA4AC6D-9836-9F4A-961A-ECAC0CEAF37F}" type="slidenum">
              <a:rPr lang="en-US" smtClean="0"/>
              <a:t>18</a:t>
            </a:fld>
            <a:endParaRPr lang="en-US"/>
          </a:p>
        </p:txBody>
      </p:sp>
      <p:sp>
        <p:nvSpPr>
          <p:cNvPr id="5" name="Title 1">
            <a:extLst>
              <a:ext uri="{FF2B5EF4-FFF2-40B4-BE49-F238E27FC236}">
                <a16:creationId xmlns:a16="http://schemas.microsoft.com/office/drawing/2014/main" id="{D96DAA89-AA19-A940-9A1C-C10E62DFEBF2}"/>
              </a:ext>
            </a:extLst>
          </p:cNvPr>
          <p:cNvSpPr>
            <a:spLocks noGrp="1"/>
          </p:cNvSpPr>
          <p:nvPr>
            <p:ph type="title"/>
          </p:nvPr>
        </p:nvSpPr>
        <p:spPr>
          <a:xfrm>
            <a:off x="195072" y="191389"/>
            <a:ext cx="12192000" cy="1325563"/>
          </a:xfrm>
        </p:spPr>
        <p:txBody>
          <a:bodyPr>
            <a:noAutofit/>
          </a:bodyPr>
          <a:lstStyle/>
          <a:p>
            <a:r>
              <a:rPr lang="en-US" sz="6000" dirty="0">
                <a:solidFill>
                  <a:schemeClr val="tx1">
                    <a:lumMod val="85000"/>
                    <a:lumOff val="15000"/>
                  </a:schemeClr>
                </a:solidFill>
                <a:latin typeface="DaunPenh" pitchFamily="2" charset="0"/>
                <a:cs typeface="DaunPenh" pitchFamily="2" charset="0"/>
              </a:rPr>
              <a:t>Are optimal solutions better than random solutions ? </a:t>
            </a:r>
          </a:p>
        </p:txBody>
      </p:sp>
      <p:grpSp>
        <p:nvGrpSpPr>
          <p:cNvPr id="6" name="Group 5">
            <a:extLst>
              <a:ext uri="{FF2B5EF4-FFF2-40B4-BE49-F238E27FC236}">
                <a16:creationId xmlns:a16="http://schemas.microsoft.com/office/drawing/2014/main" id="{9B118700-9A1B-7B41-9DE0-37B41020471A}"/>
              </a:ext>
            </a:extLst>
          </p:cNvPr>
          <p:cNvGrpSpPr/>
          <p:nvPr/>
        </p:nvGrpSpPr>
        <p:grpSpPr>
          <a:xfrm>
            <a:off x="8887326" y="6293521"/>
            <a:ext cx="2978538" cy="570007"/>
            <a:chOff x="-326778" y="6382512"/>
            <a:chExt cx="2978538" cy="570007"/>
          </a:xfrm>
        </p:grpSpPr>
        <p:cxnSp>
          <p:nvCxnSpPr>
            <p:cNvPr id="7" name="Straight Connector 6">
              <a:extLst>
                <a:ext uri="{FF2B5EF4-FFF2-40B4-BE49-F238E27FC236}">
                  <a16:creationId xmlns:a16="http://schemas.microsoft.com/office/drawing/2014/main" id="{22A9538E-E4F0-3A44-9C76-DC0662095275}"/>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CFA02F4-7026-3240-9CD5-75776794DD33}"/>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Tree>
    <p:extLst>
      <p:ext uri="{BB962C8B-B14F-4D97-AF65-F5344CB8AC3E}">
        <p14:creationId xmlns:p14="http://schemas.microsoft.com/office/powerpoint/2010/main" val="15245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research plan</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 combining the two modules together. </a:t>
            </a:r>
          </a:p>
          <a:p>
            <a:pPr algn="just">
              <a:spcAft>
                <a:spcPts val="600"/>
              </a:spcAft>
            </a:pPr>
            <a:r>
              <a:rPr lang="en-US" sz="3500" dirty="0">
                <a:latin typeface="DaunPenh" pitchFamily="2" charset="0"/>
                <a:cs typeface="DaunPenh" pitchFamily="2" charset="0"/>
              </a:rPr>
              <a:t>Other aspects: performance analysis, a-posteriori analysis, heterogenous network, various sources/sensors configurations, weather conditions and emission rates,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19</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7869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019C473-E82A-B743-AEF6-322AD64D3D3B}"/>
              </a:ext>
            </a:extLst>
          </p:cNvPr>
          <p:cNvCxnSpPr>
            <a:cxnSpLocks/>
          </p:cNvCxnSpPr>
          <p:nvPr/>
        </p:nvCxnSpPr>
        <p:spPr>
          <a:xfrm>
            <a:off x="467226" y="1119943"/>
            <a:ext cx="6928185" cy="0"/>
          </a:xfrm>
          <a:prstGeom prst="line">
            <a:avLst/>
          </a:prstGeom>
          <a:ln w="25400">
            <a:solidFill>
              <a:srgbClr val="E94C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533402"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Air pollution monitoring</a:t>
            </a:r>
          </a:p>
        </p:txBody>
      </p:sp>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467226" y="1737262"/>
            <a:ext cx="8036610" cy="4342696"/>
          </a:xfrm>
        </p:spPr>
        <p:txBody>
          <a:bodyPr>
            <a:normAutofit/>
          </a:bodyPr>
          <a:lstStyle/>
          <a:p>
            <a:r>
              <a:rPr lang="en-US" sz="3200" dirty="0">
                <a:solidFill>
                  <a:schemeClr val="tx1">
                    <a:lumMod val="85000"/>
                    <a:lumOff val="15000"/>
                  </a:schemeClr>
                </a:solidFill>
                <a:latin typeface="DaunPenh" pitchFamily="2" charset="0"/>
                <a:ea typeface="+mj-ea"/>
                <a:cs typeface="DaunPenh" pitchFamily="2" charset="0"/>
              </a:rPr>
              <a:t>Why do we need it? emission control</a:t>
            </a:r>
          </a:p>
          <a:p>
            <a:r>
              <a:rPr lang="en-US" sz="3200" b="1" dirty="0">
                <a:solidFill>
                  <a:schemeClr val="tx1">
                    <a:lumMod val="85000"/>
                    <a:lumOff val="15000"/>
                  </a:schemeClr>
                </a:solidFill>
                <a:latin typeface="DaunPenh" pitchFamily="2" charset="0"/>
                <a:ea typeface="+mj-ea"/>
                <a:cs typeface="DaunPenh" pitchFamily="2" charset="0"/>
              </a:rPr>
              <a:t>Short-term </a:t>
            </a:r>
            <a:r>
              <a:rPr lang="en-US" sz="3200" dirty="0">
                <a:solidFill>
                  <a:schemeClr val="tx1">
                    <a:lumMod val="85000"/>
                    <a:lumOff val="15000"/>
                  </a:schemeClr>
                </a:solidFill>
                <a:latin typeface="DaunPenh" pitchFamily="2" charset="0"/>
                <a:ea typeface="+mj-ea"/>
                <a:cs typeface="DaunPenh" pitchFamily="2" charset="0"/>
              </a:rPr>
              <a:t>- prevent population exposure, regulatory enforcement </a:t>
            </a:r>
          </a:p>
          <a:p>
            <a:r>
              <a:rPr lang="en-US" sz="3200" b="1" dirty="0">
                <a:solidFill>
                  <a:schemeClr val="tx1">
                    <a:lumMod val="85000"/>
                    <a:lumOff val="15000"/>
                  </a:schemeClr>
                </a:solidFill>
                <a:latin typeface="DaunPenh" pitchFamily="2" charset="0"/>
                <a:ea typeface="+mj-ea"/>
                <a:cs typeface="DaunPenh" pitchFamily="2" charset="0"/>
              </a:rPr>
              <a:t>Long-term</a:t>
            </a:r>
            <a:r>
              <a:rPr lang="en-US" sz="3200" dirty="0">
                <a:solidFill>
                  <a:schemeClr val="tx1">
                    <a:lumMod val="85000"/>
                    <a:lumOff val="15000"/>
                  </a:schemeClr>
                </a:solidFill>
                <a:latin typeface="DaunPenh" pitchFamily="2" charset="0"/>
                <a:ea typeface="+mj-ea"/>
                <a:cs typeface="DaunPenh" pitchFamily="2" charset="0"/>
              </a:rPr>
              <a:t> – epidemiological/climate research, planning</a:t>
            </a:r>
            <a:endParaRPr lang="he-IL" sz="3200" dirty="0">
              <a:solidFill>
                <a:schemeClr val="tx1">
                  <a:lumMod val="85000"/>
                  <a:lumOff val="15000"/>
                </a:schemeClr>
              </a:solidFill>
              <a:latin typeface="DaunPenh" pitchFamily="2" charset="0"/>
              <a:ea typeface="+mj-ea"/>
              <a:cs typeface="DaunPenh" pitchFamily="2" charset="0"/>
            </a:endParaRPr>
          </a:p>
          <a:p>
            <a:r>
              <a:rPr lang="en-US" sz="3200" b="1" dirty="0">
                <a:solidFill>
                  <a:schemeClr val="tx1">
                    <a:lumMod val="85000"/>
                    <a:lumOff val="15000"/>
                  </a:schemeClr>
                </a:solidFill>
                <a:latin typeface="DaunPenh" pitchFamily="2" charset="0"/>
                <a:cs typeface="DaunPenh" pitchFamily="2" charset="0"/>
              </a:rPr>
              <a:t>Major issues:</a:t>
            </a:r>
            <a:endParaRPr lang="en-US"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Producing high resolution pollution concentration maps</a:t>
            </a:r>
            <a:endParaRPr lang="he-IL" sz="3200" dirty="0">
              <a:solidFill>
                <a:schemeClr val="tx1">
                  <a:lumMod val="85000"/>
                  <a:lumOff val="15000"/>
                </a:schemeClr>
              </a:solidFill>
              <a:latin typeface="DaunPenh" pitchFamily="2" charset="0"/>
              <a:cs typeface="DaunPenh" pitchFamily="2" charset="0"/>
            </a:endParaRPr>
          </a:p>
          <a:p>
            <a:pPr lvl="1"/>
            <a:r>
              <a:rPr lang="en-US" sz="3200" dirty="0">
                <a:solidFill>
                  <a:schemeClr val="tx1">
                    <a:lumMod val="85000"/>
                    <a:lumOff val="15000"/>
                  </a:schemeClr>
                </a:solidFill>
                <a:latin typeface="DaunPenh" pitchFamily="2" charset="0"/>
                <a:cs typeface="DaunPenh" pitchFamily="2" charset="0"/>
              </a:rPr>
              <a:t>Lack of data on pollutant’s releases (quantity, location…)</a:t>
            </a:r>
          </a:p>
        </p:txBody>
      </p:sp>
      <p:sp>
        <p:nvSpPr>
          <p:cNvPr id="19" name="Slide Number Placeholder 18">
            <a:extLst>
              <a:ext uri="{FF2B5EF4-FFF2-40B4-BE49-F238E27FC236}">
                <a16:creationId xmlns:a16="http://schemas.microsoft.com/office/drawing/2014/main" id="{21097B82-A433-EB41-A182-773FD86A1051}"/>
              </a:ext>
            </a:extLst>
          </p:cNvPr>
          <p:cNvSpPr>
            <a:spLocks noGrp="1"/>
          </p:cNvSpPr>
          <p:nvPr>
            <p:ph type="sldNum" sz="quarter" idx="12"/>
          </p:nvPr>
        </p:nvSpPr>
        <p:spPr/>
        <p:txBody>
          <a:bodyPr/>
          <a:lstStyle/>
          <a:p>
            <a:fld id="{CBA4AC6D-9836-9F4A-961A-ECAC0CEAF37F}" type="slidenum">
              <a:rPr lang="en-US" smtClean="0"/>
              <a:t>2</a:t>
            </a:fld>
            <a:endParaRPr lang="en-US" dirty="0"/>
          </a:p>
        </p:txBody>
      </p:sp>
      <p:grpSp>
        <p:nvGrpSpPr>
          <p:cNvPr id="8" name="Group 7">
            <a:extLst>
              <a:ext uri="{FF2B5EF4-FFF2-40B4-BE49-F238E27FC236}">
                <a16:creationId xmlns:a16="http://schemas.microsoft.com/office/drawing/2014/main" id="{AEF4976C-7E5D-3F43-9C9A-F9F28EE101D3}"/>
              </a:ext>
            </a:extLst>
          </p:cNvPr>
          <p:cNvGrpSpPr/>
          <p:nvPr/>
        </p:nvGrpSpPr>
        <p:grpSpPr>
          <a:xfrm>
            <a:off x="7714211" y="296947"/>
            <a:ext cx="4187027" cy="3876042"/>
            <a:chOff x="5208200" y="-6144"/>
            <a:chExt cx="6987258" cy="6148189"/>
          </a:xfrm>
          <a:scene3d>
            <a:camera prst="orthographicFront"/>
            <a:lightRig rig="morning" dir="t"/>
          </a:scene3d>
        </p:grpSpPr>
        <p:pic>
          <p:nvPicPr>
            <p:cNvPr id="4" name="Picture 3">
              <a:extLst>
                <a:ext uri="{FF2B5EF4-FFF2-40B4-BE49-F238E27FC236}">
                  <a16:creationId xmlns:a16="http://schemas.microsoft.com/office/drawing/2014/main" id="{809A968C-6610-DC46-AA9D-0C8D832FDCC1}"/>
                </a:ext>
              </a:extLst>
            </p:cNvPr>
            <p:cNvPicPr>
              <a:picLocks noChangeAspect="1"/>
            </p:cNvPicPr>
            <p:nvPr/>
          </p:nvPicPr>
          <p:blipFill>
            <a:blip r:embed="rId3"/>
            <a:stretch>
              <a:fillRect/>
            </a:stretch>
          </p:blipFill>
          <p:spPr>
            <a:xfrm>
              <a:off x="8960996" y="-6144"/>
              <a:ext cx="3234462" cy="2504099"/>
            </a:xfrm>
            <a:prstGeom prst="rect">
              <a:avLst/>
            </a:prstGeom>
            <a:effectLst>
              <a:outerShdw blurRad="1270000" dist="50800" dir="5400000" algn="ctr" rotWithShape="0">
                <a:srgbClr val="000000">
                  <a:alpha val="43137"/>
                </a:srgbClr>
              </a:outerShdw>
            </a:effectLst>
          </p:spPr>
        </p:pic>
        <p:pic>
          <p:nvPicPr>
            <p:cNvPr id="5" name="Picture 4">
              <a:extLst>
                <a:ext uri="{FF2B5EF4-FFF2-40B4-BE49-F238E27FC236}">
                  <a16:creationId xmlns:a16="http://schemas.microsoft.com/office/drawing/2014/main" id="{4FAE304C-5113-534A-8A60-E2C0F29407F0}"/>
                </a:ext>
              </a:extLst>
            </p:cNvPr>
            <p:cNvPicPr>
              <a:picLocks noChangeAspect="1"/>
            </p:cNvPicPr>
            <p:nvPr/>
          </p:nvPicPr>
          <p:blipFill>
            <a:blip r:embed="rId4"/>
            <a:stretch>
              <a:fillRect/>
            </a:stretch>
          </p:blipFill>
          <p:spPr>
            <a:xfrm>
              <a:off x="5208200" y="-2537"/>
              <a:ext cx="3768506" cy="2497955"/>
            </a:xfrm>
            <a:prstGeom prst="rect">
              <a:avLst/>
            </a:prstGeom>
            <a:effectLst>
              <a:outerShdw blurRad="1270000" dist="50800" dir="5400000" algn="ctr" rotWithShape="0">
                <a:srgbClr val="000000">
                  <a:alpha val="43137"/>
                </a:srgbClr>
              </a:outerShdw>
            </a:effectLst>
          </p:spPr>
        </p:pic>
        <p:pic>
          <p:nvPicPr>
            <p:cNvPr id="6" name="Picture 5">
              <a:extLst>
                <a:ext uri="{FF2B5EF4-FFF2-40B4-BE49-F238E27FC236}">
                  <a16:creationId xmlns:a16="http://schemas.microsoft.com/office/drawing/2014/main" id="{53B9E380-D0B6-1140-B48B-0412096ADB00}"/>
                </a:ext>
              </a:extLst>
            </p:cNvPr>
            <p:cNvPicPr>
              <a:picLocks noChangeAspect="1"/>
            </p:cNvPicPr>
            <p:nvPr/>
          </p:nvPicPr>
          <p:blipFill rotWithShape="1">
            <a:blip r:embed="rId5"/>
            <a:srcRect l="31889" r="10922"/>
            <a:stretch/>
          </p:blipFill>
          <p:spPr>
            <a:xfrm>
              <a:off x="5208200" y="2492711"/>
              <a:ext cx="6956660" cy="3649334"/>
            </a:xfrm>
            <a:prstGeom prst="rect">
              <a:avLst/>
            </a:prstGeom>
            <a:effectLst>
              <a:outerShdw blurRad="1270000" dist="50800" dir="5400000" algn="ctr" rotWithShape="0">
                <a:srgbClr val="000000">
                  <a:alpha val="43137"/>
                </a:srgbClr>
              </a:outerShdw>
            </a:effectLst>
          </p:spPr>
        </p:pic>
      </p:grpSp>
    </p:spTree>
    <p:extLst>
      <p:ext uri="{BB962C8B-B14F-4D97-AF65-F5344CB8AC3E}">
        <p14:creationId xmlns:p14="http://schemas.microsoft.com/office/powerpoint/2010/main" val="487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6861E-BEF4-F042-913C-6190382B0C49}"/>
              </a:ext>
            </a:extLst>
          </p:cNvPr>
          <p:cNvSpPr>
            <a:spLocks noGrp="1"/>
          </p:cNvSpPr>
          <p:nvPr>
            <p:ph type="sldNum" sz="quarter" idx="12"/>
          </p:nvPr>
        </p:nvSpPr>
        <p:spPr/>
        <p:txBody>
          <a:bodyPr/>
          <a:lstStyle/>
          <a:p>
            <a:fld id="{CBA4AC6D-9836-9F4A-961A-ECAC0CEAF37F}" type="slidenum">
              <a:rPr lang="en-US" smtClean="0"/>
              <a:t>20</a:t>
            </a:fld>
            <a:endParaRPr lang="en-US"/>
          </a:p>
        </p:txBody>
      </p:sp>
      <p:grpSp>
        <p:nvGrpSpPr>
          <p:cNvPr id="5" name="Group 4">
            <a:extLst>
              <a:ext uri="{FF2B5EF4-FFF2-40B4-BE49-F238E27FC236}">
                <a16:creationId xmlns:a16="http://schemas.microsoft.com/office/drawing/2014/main" id="{A0233D20-D7D9-7F48-8A9C-23017D077100}"/>
              </a:ext>
            </a:extLst>
          </p:cNvPr>
          <p:cNvGrpSpPr/>
          <p:nvPr/>
        </p:nvGrpSpPr>
        <p:grpSpPr>
          <a:xfrm>
            <a:off x="497681" y="285264"/>
            <a:ext cx="11196637" cy="6572736"/>
            <a:chOff x="-2036097" y="1942725"/>
            <a:chExt cx="8789609" cy="4294563"/>
          </a:xfrm>
        </p:grpSpPr>
        <p:pic>
          <p:nvPicPr>
            <p:cNvPr id="6" name="Picture 5">
              <a:extLst>
                <a:ext uri="{FF2B5EF4-FFF2-40B4-BE49-F238E27FC236}">
                  <a16:creationId xmlns:a16="http://schemas.microsoft.com/office/drawing/2014/main" id="{7BDE8E89-318E-7142-B8A0-0F562EA659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558"/>
            <a:stretch/>
          </p:blipFill>
          <p:spPr>
            <a:xfrm>
              <a:off x="-2036097" y="1942725"/>
              <a:ext cx="8789609" cy="4025770"/>
            </a:xfrm>
            <a:prstGeom prst="rect">
              <a:avLst/>
            </a:prstGeom>
          </p:spPr>
        </p:pic>
        <p:sp>
          <p:nvSpPr>
            <p:cNvPr id="7" name="Text Box 30">
              <a:extLst>
                <a:ext uri="{FF2B5EF4-FFF2-40B4-BE49-F238E27FC236}">
                  <a16:creationId xmlns:a16="http://schemas.microsoft.com/office/drawing/2014/main" id="{F87653E0-B5F2-7B45-A665-D107CBF91C6B}"/>
                </a:ext>
              </a:extLst>
            </p:cNvPr>
            <p:cNvSpPr txBox="1"/>
            <p:nvPr/>
          </p:nvSpPr>
          <p:spPr>
            <a:xfrm>
              <a:off x="3803967" y="5832158"/>
              <a:ext cx="314325" cy="4051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0"/>
                </a:spcAft>
              </a:pPr>
              <a:r>
                <a:rPr lang="en-US" sz="1200">
                  <a:effectLst/>
                  <a:latin typeface="David" panose="020E0502060401010101" pitchFamily="34" charset="-79"/>
                  <a:ea typeface="Times New Roman" panose="02020603050405020304" pitchFamily="18" charset="0"/>
                  <a:cs typeface="David" panose="020E0502060401010101" pitchFamily="34" charset="-79"/>
                </a:rPr>
                <a:t> </a:t>
              </a:r>
            </a:p>
          </p:txBody>
        </p:sp>
      </p:grpSp>
      <p:sp>
        <p:nvSpPr>
          <p:cNvPr id="8" name="Title 1">
            <a:extLst>
              <a:ext uri="{FF2B5EF4-FFF2-40B4-BE49-F238E27FC236}">
                <a16:creationId xmlns:a16="http://schemas.microsoft.com/office/drawing/2014/main" id="{FF2CACC3-EABB-AA40-8F60-79D72D52A9FC}"/>
              </a:ext>
            </a:extLst>
          </p:cNvPr>
          <p:cNvSpPr>
            <a:spLocks noGrp="1"/>
          </p:cNvSpPr>
          <p:nvPr>
            <p:ph type="title"/>
          </p:nvPr>
        </p:nvSpPr>
        <p:spPr>
          <a:xfrm>
            <a:off x="6738851" y="285264"/>
            <a:ext cx="4614949"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Work schedule</a:t>
            </a:r>
            <a:endParaRPr lang="en-US" sz="7200" dirty="0"/>
          </a:p>
        </p:txBody>
      </p:sp>
    </p:spTree>
    <p:extLst>
      <p:ext uri="{BB962C8B-B14F-4D97-AF65-F5344CB8AC3E}">
        <p14:creationId xmlns:p14="http://schemas.microsoft.com/office/powerpoint/2010/main" val="201036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222A80-099A-704D-87CE-F7FE48F15C64}"/>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References</a:t>
            </a:r>
          </a:p>
        </p:txBody>
      </p:sp>
      <p:sp>
        <p:nvSpPr>
          <p:cNvPr id="3" name="Content Placeholder 2">
            <a:extLst>
              <a:ext uri="{FF2B5EF4-FFF2-40B4-BE49-F238E27FC236}">
                <a16:creationId xmlns:a16="http://schemas.microsoft.com/office/drawing/2014/main" id="{D6F701CC-2F65-E749-8D4F-7AEA60AA529B}"/>
              </a:ext>
            </a:extLst>
          </p:cNvPr>
          <p:cNvSpPr>
            <a:spLocks noGrp="1"/>
          </p:cNvSpPr>
          <p:nvPr>
            <p:ph idx="1"/>
          </p:nvPr>
        </p:nvSpPr>
        <p:spPr>
          <a:xfrm>
            <a:off x="475488" y="1444752"/>
            <a:ext cx="11119104" cy="5048123"/>
          </a:xfrm>
        </p:spPr>
        <p:txBody>
          <a:bodyPr>
            <a:noAutofit/>
          </a:bodyPr>
          <a:lstStyle/>
          <a:p>
            <a:r>
              <a:rPr lang="en-US" sz="2400" dirty="0">
                <a:solidFill>
                  <a:srgbClr val="000000"/>
                </a:solidFill>
                <a:latin typeface="DaunPenh" pitchFamily="2" charset="0"/>
                <a:cs typeface="DaunPenh" pitchFamily="2" charset="0"/>
              </a:rPr>
              <a:t>A. E. </a:t>
            </a:r>
            <a:r>
              <a:rPr lang="en-US" sz="2400" dirty="0" err="1">
                <a:solidFill>
                  <a:srgbClr val="000000"/>
                </a:solidFill>
                <a:latin typeface="DaunPenh" pitchFamily="2" charset="0"/>
                <a:cs typeface="DaunPenh" pitchFamily="2" charset="0"/>
              </a:rPr>
              <a:t>Eiben</a:t>
            </a:r>
            <a:r>
              <a:rPr lang="en-US" sz="2400" dirty="0">
                <a:solidFill>
                  <a:srgbClr val="000000"/>
                </a:solidFill>
                <a:latin typeface="DaunPenh" pitchFamily="2" charset="0"/>
                <a:cs typeface="DaunPenh" pitchFamily="2" charset="0"/>
              </a:rPr>
              <a:t> and J. E. Smith, Introduction to evolutionary computing, 2nd </a:t>
            </a:r>
            <a:r>
              <a:rPr lang="en-US" sz="2400" dirty="0" err="1">
                <a:solidFill>
                  <a:srgbClr val="000000"/>
                </a:solidFill>
                <a:latin typeface="DaunPenh" pitchFamily="2" charset="0"/>
                <a:cs typeface="DaunPenh" pitchFamily="2" charset="0"/>
              </a:rPr>
              <a:t>Editio</a:t>
            </a:r>
            <a:r>
              <a:rPr lang="en-US" sz="2400" dirty="0">
                <a:solidFill>
                  <a:srgbClr val="000000"/>
                </a:solidFill>
                <a:latin typeface="DaunPenh" pitchFamily="2" charset="0"/>
                <a:cs typeface="DaunPenh" pitchFamily="2" charset="0"/>
              </a:rPr>
              <a:t>., vol. 53. Springer, 2007.</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“Borg : An Auto-Adaptive Many-Objective Evolutionary Computing Framework,” vol. 21, no. 2, pp. 231–259, 2013.</a:t>
            </a:r>
          </a:p>
          <a:p>
            <a:r>
              <a:rPr lang="en-US" sz="2400" dirty="0">
                <a:solidFill>
                  <a:srgbClr val="000000"/>
                </a:solidFill>
                <a:latin typeface="DaunPenh" pitchFamily="2" charset="0"/>
                <a:cs typeface="DaunPenh" pitchFamily="2" charset="0"/>
              </a:rPr>
              <a:t>D. </a:t>
            </a:r>
            <a:r>
              <a:rPr lang="en-US" sz="2400" dirty="0" err="1">
                <a:solidFill>
                  <a:srgbClr val="000000"/>
                </a:solidFill>
                <a:latin typeface="DaunPenh" pitchFamily="2" charset="0"/>
                <a:cs typeface="DaunPenh" pitchFamily="2" charset="0"/>
              </a:rPr>
              <a:t>Hadka</a:t>
            </a:r>
            <a:r>
              <a:rPr lang="en-US" sz="2400" dirty="0">
                <a:solidFill>
                  <a:srgbClr val="000000"/>
                </a:solidFill>
                <a:latin typeface="DaunPenh" pitchFamily="2" charset="0"/>
                <a:cs typeface="DaunPenh" pitchFamily="2" charset="0"/>
              </a:rPr>
              <a:t>, “Beginner ’ s Guide to the MOEA Framework,” p. 214, 2017.</a:t>
            </a:r>
          </a:p>
          <a:p>
            <a:r>
              <a:rPr lang="en-US" sz="2400" dirty="0">
                <a:solidFill>
                  <a:srgbClr val="000000"/>
                </a:solidFill>
                <a:latin typeface="DaunPenh" pitchFamily="2" charset="0"/>
                <a:cs typeface="DaunPenh" pitchFamily="2" charset="0"/>
              </a:rPr>
              <a:t>C. D. Ahrens and R. Henson, Meteorology Today: An Introduction to Weather, Climate, and the Environment, 12th ed. Cengage Learning, Inc, 2017. </a:t>
            </a:r>
          </a:p>
          <a:p>
            <a:pPr marL="0" indent="0">
              <a:buNone/>
            </a:pPr>
            <a:endParaRPr lang="en-US" sz="2400" dirty="0">
              <a:solidFill>
                <a:srgbClr val="000000"/>
              </a:solidFill>
              <a:latin typeface="DaunPenh" pitchFamily="2" charset="0"/>
              <a:cs typeface="DaunPenh" pitchFamily="2" charset="0"/>
            </a:endParaRPr>
          </a:p>
          <a:p>
            <a:r>
              <a:rPr lang="en-US" sz="2000" i="1" dirty="0">
                <a:solidFill>
                  <a:srgbClr val="000000"/>
                </a:solidFill>
                <a:latin typeface="DaunPenh" pitchFamily="2" charset="0"/>
                <a:cs typeface="DaunPenh" pitchFamily="2" charset="0"/>
              </a:rPr>
              <a:t>A. </a:t>
            </a:r>
            <a:r>
              <a:rPr lang="en-US" sz="2000" i="1" dirty="0" err="1">
                <a:solidFill>
                  <a:srgbClr val="000000"/>
                </a:solidFill>
                <a:latin typeface="DaunPenh" pitchFamily="2" charset="0"/>
                <a:cs typeface="DaunPenh" pitchFamily="2" charset="0"/>
              </a:rPr>
              <a:t>Boubrima</a:t>
            </a:r>
            <a:r>
              <a:rPr lang="en-US" sz="2000" i="1" dirty="0">
                <a:solidFill>
                  <a:srgbClr val="000000"/>
                </a:solidFill>
                <a:latin typeface="DaunPenh" pitchFamily="2" charset="0"/>
                <a:cs typeface="DaunPenh" pitchFamily="2" charset="0"/>
              </a:rPr>
              <a:t>, W. </a:t>
            </a:r>
            <a:r>
              <a:rPr lang="en-US" sz="2000" i="1" dirty="0" err="1">
                <a:solidFill>
                  <a:srgbClr val="000000"/>
                </a:solidFill>
                <a:latin typeface="DaunPenh" pitchFamily="2" charset="0"/>
                <a:cs typeface="DaunPenh" pitchFamily="2" charset="0"/>
              </a:rPr>
              <a:t>Bechkit</a:t>
            </a:r>
            <a:r>
              <a:rPr lang="en-US" sz="2000" i="1" dirty="0">
                <a:solidFill>
                  <a:srgbClr val="000000"/>
                </a:solidFill>
                <a:latin typeface="DaunPenh" pitchFamily="2" charset="0"/>
                <a:cs typeface="DaunPenh" pitchFamily="2" charset="0"/>
              </a:rPr>
              <a:t>, and H. </a:t>
            </a:r>
            <a:r>
              <a:rPr lang="en-US" sz="2000" i="1" dirty="0" err="1">
                <a:solidFill>
                  <a:srgbClr val="000000"/>
                </a:solidFill>
                <a:latin typeface="DaunPenh" pitchFamily="2" charset="0"/>
                <a:cs typeface="DaunPenh" pitchFamily="2" charset="0"/>
              </a:rPr>
              <a:t>Rivano</a:t>
            </a:r>
            <a:r>
              <a:rPr lang="en-US" sz="2000" i="1" dirty="0">
                <a:solidFill>
                  <a:srgbClr val="000000"/>
                </a:solidFill>
                <a:latin typeface="DaunPenh" pitchFamily="2" charset="0"/>
                <a:cs typeface="DaunPenh" pitchFamily="2" charset="0"/>
              </a:rPr>
              <a:t>, “Optimal WSN Deployment Models for Air Pollution Monitoring,” IEEE Trans. </a:t>
            </a:r>
            <a:r>
              <a:rPr lang="en-US" sz="2000" i="1" dirty="0" err="1">
                <a:solidFill>
                  <a:srgbClr val="000000"/>
                </a:solidFill>
                <a:latin typeface="DaunPenh" pitchFamily="2" charset="0"/>
                <a:cs typeface="DaunPenh" pitchFamily="2" charset="0"/>
              </a:rPr>
              <a:t>Wirel</a:t>
            </a:r>
            <a:r>
              <a:rPr lang="en-US" sz="2000" i="1" dirty="0">
                <a:solidFill>
                  <a:srgbClr val="000000"/>
                </a:solidFill>
                <a:latin typeface="DaunPenh" pitchFamily="2" charset="0"/>
                <a:cs typeface="DaunPenh" pitchFamily="2" charset="0"/>
              </a:rPr>
              <a:t>. </a:t>
            </a:r>
            <a:r>
              <a:rPr lang="en-US" sz="2000" i="1" dirty="0" err="1">
                <a:solidFill>
                  <a:srgbClr val="000000"/>
                </a:solidFill>
                <a:latin typeface="DaunPenh" pitchFamily="2" charset="0"/>
                <a:cs typeface="DaunPenh" pitchFamily="2" charset="0"/>
              </a:rPr>
              <a:t>Commun</a:t>
            </a:r>
            <a:r>
              <a:rPr lang="en-US" sz="2000" i="1" dirty="0">
                <a:solidFill>
                  <a:srgbClr val="000000"/>
                </a:solidFill>
                <a:latin typeface="DaunPenh" pitchFamily="2" charset="0"/>
                <a:cs typeface="DaunPenh" pitchFamily="2" charset="0"/>
              </a:rPr>
              <a:t>., vol. 16, no. 5, pp. 2723–2735, 2017.</a:t>
            </a:r>
          </a:p>
          <a:p>
            <a:r>
              <a:rPr lang="en-US" sz="2000" i="1" dirty="0">
                <a:solidFill>
                  <a:srgbClr val="000000"/>
                </a:solidFill>
                <a:latin typeface="DaunPenh" pitchFamily="2" charset="0"/>
                <a:cs typeface="DaunPenh" pitchFamily="2" charset="0"/>
              </a:rPr>
              <a:t>J. D. Berman, L. </a:t>
            </a:r>
            <a:r>
              <a:rPr lang="en-US" sz="2000" i="1" dirty="0" err="1">
                <a:solidFill>
                  <a:srgbClr val="000000"/>
                </a:solidFill>
                <a:latin typeface="DaunPenh" pitchFamily="2" charset="0"/>
                <a:cs typeface="DaunPenh" pitchFamily="2" charset="0"/>
              </a:rPr>
              <a:t>Jin</a:t>
            </a:r>
            <a:r>
              <a:rPr lang="en-US" sz="2000" i="1" dirty="0">
                <a:solidFill>
                  <a:srgbClr val="000000"/>
                </a:solidFill>
                <a:latin typeface="DaunPenh" pitchFamily="2" charset="0"/>
                <a:cs typeface="DaunPenh" pitchFamily="2" charset="0"/>
              </a:rPr>
              <a:t>, M. L. Bell, and F. C. </a:t>
            </a:r>
            <a:r>
              <a:rPr lang="en-US" sz="2000" i="1" dirty="0" err="1">
                <a:solidFill>
                  <a:srgbClr val="000000"/>
                </a:solidFill>
                <a:latin typeface="DaunPenh" pitchFamily="2" charset="0"/>
                <a:cs typeface="DaunPenh" pitchFamily="2" charset="0"/>
              </a:rPr>
              <a:t>Curriero</a:t>
            </a:r>
            <a:r>
              <a:rPr lang="en-US" sz="2000" i="1" dirty="0">
                <a:solidFill>
                  <a:srgbClr val="000000"/>
                </a:solidFill>
                <a:latin typeface="DaunPenh" pitchFamily="2" charset="0"/>
                <a:cs typeface="DaunPenh" pitchFamily="2" charset="0"/>
              </a:rPr>
              <a:t>, “Developing a geostatistical simulation method to inform the quantity and placement of new monitors for a follow-up air sampling campaign,” J. Expo. Sci. Environ. Epidemiol., vol. 29, no. 2, pp. 248–257, 2019.</a:t>
            </a:r>
          </a:p>
          <a:p>
            <a:r>
              <a:rPr lang="en-US" sz="2000" i="1" dirty="0">
                <a:solidFill>
                  <a:srgbClr val="000000"/>
                </a:solidFill>
                <a:latin typeface="DaunPenh" pitchFamily="2" charset="0"/>
                <a:cs typeface="DaunPenh" pitchFamily="2" charset="0"/>
              </a:rPr>
              <a:t>P. S. </a:t>
            </a:r>
            <a:r>
              <a:rPr lang="en-US" sz="2000" i="1" dirty="0" err="1">
                <a:solidFill>
                  <a:srgbClr val="000000"/>
                </a:solidFill>
                <a:latin typeface="DaunPenh" pitchFamily="2" charset="0"/>
                <a:cs typeface="DaunPenh" pitchFamily="2" charset="0"/>
              </a:rPr>
              <a:t>Kanaroglou</a:t>
            </a:r>
            <a:r>
              <a:rPr lang="en-US" sz="2000" i="1" dirty="0">
                <a:solidFill>
                  <a:srgbClr val="000000"/>
                </a:solidFill>
                <a:latin typeface="DaunPenh" pitchFamily="2" charset="0"/>
                <a:cs typeface="DaunPenh" pitchFamily="2" charset="0"/>
              </a:rPr>
              <a:t> et al., “Establishing an air pollution monitoring network for intra-urban population exposure assessment: A location-allocation approach,” Atmos. Environ., vol. 39, no. 13, pp. 2399–2409, 2005.</a:t>
            </a:r>
          </a:p>
          <a:p>
            <a:pPr marL="0" indent="0">
              <a:buNone/>
            </a:pPr>
            <a:endParaRPr lang="en-US" sz="2400" dirty="0">
              <a:solidFill>
                <a:srgbClr val="000000"/>
              </a:solidFill>
              <a:latin typeface="DaunPenh" pitchFamily="2" charset="0"/>
              <a:cs typeface="DaunPenh" pitchFamily="2" charset="0"/>
            </a:endParaRPr>
          </a:p>
          <a:p>
            <a:endParaRPr lang="en-US" sz="2400" dirty="0">
              <a:solidFill>
                <a:srgbClr val="000000"/>
              </a:solidFill>
              <a:latin typeface="DaunPenh" pitchFamily="2" charset="0"/>
              <a:cs typeface="DaunPenh" pitchFamily="2" charset="0"/>
            </a:endParaRPr>
          </a:p>
        </p:txBody>
      </p:sp>
      <p:sp>
        <p:nvSpPr>
          <p:cNvPr id="5" name="Slide Number Placeholder 4">
            <a:extLst>
              <a:ext uri="{FF2B5EF4-FFF2-40B4-BE49-F238E27FC236}">
                <a16:creationId xmlns:a16="http://schemas.microsoft.com/office/drawing/2014/main" id="{350E3914-4F15-8048-8122-5694085B8425}"/>
              </a:ext>
            </a:extLst>
          </p:cNvPr>
          <p:cNvSpPr>
            <a:spLocks noGrp="1"/>
          </p:cNvSpPr>
          <p:nvPr>
            <p:ph type="sldNum" sz="quarter" idx="12"/>
          </p:nvPr>
        </p:nvSpPr>
        <p:spPr/>
        <p:txBody>
          <a:bodyPr/>
          <a:lstStyle/>
          <a:p>
            <a:fld id="{CBA4AC6D-9836-9F4A-961A-ECAC0CEAF37F}" type="slidenum">
              <a:rPr lang="en-US" smtClean="0"/>
              <a:t>21</a:t>
            </a:fld>
            <a:endParaRPr lang="en-US"/>
          </a:p>
        </p:txBody>
      </p:sp>
    </p:spTree>
    <p:extLst>
      <p:ext uri="{BB962C8B-B14F-4D97-AF65-F5344CB8AC3E}">
        <p14:creationId xmlns:p14="http://schemas.microsoft.com/office/powerpoint/2010/main" val="426703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AB135-906D-3847-9728-3E3DCDEF0A1A}"/>
              </a:ext>
            </a:extLst>
          </p:cNvPr>
          <p:cNvSpPr>
            <a:spLocks noGrp="1"/>
          </p:cNvSpPr>
          <p:nvPr>
            <p:ph type="sldNum" sz="quarter" idx="12"/>
          </p:nvPr>
        </p:nvSpPr>
        <p:spPr/>
        <p:txBody>
          <a:bodyPr/>
          <a:lstStyle/>
          <a:p>
            <a:fld id="{CBA4AC6D-9836-9F4A-961A-ECAC0CEAF37F}" type="slidenum">
              <a:rPr lang="en-US" smtClean="0"/>
              <a:t>22</a:t>
            </a:fld>
            <a:endParaRPr lang="en-US"/>
          </a:p>
        </p:txBody>
      </p:sp>
      <p:pic>
        <p:nvPicPr>
          <p:cNvPr id="6" name="Picture 5">
            <a:extLst>
              <a:ext uri="{FF2B5EF4-FFF2-40B4-BE49-F238E27FC236}">
                <a16:creationId xmlns:a16="http://schemas.microsoft.com/office/drawing/2014/main" id="{3B07C1F1-5076-8040-B65F-7E0267668BB2}"/>
              </a:ext>
            </a:extLst>
          </p:cNvPr>
          <p:cNvPicPr>
            <a:picLocks noChangeAspect="1"/>
          </p:cNvPicPr>
          <p:nvPr/>
        </p:nvPicPr>
        <p:blipFill>
          <a:blip r:embed="rId3"/>
          <a:stretch>
            <a:fillRect/>
          </a:stretch>
        </p:blipFill>
        <p:spPr>
          <a:xfrm>
            <a:off x="890716" y="0"/>
            <a:ext cx="10410568" cy="6858000"/>
          </a:xfrm>
          <a:prstGeom prst="rect">
            <a:avLst/>
          </a:prstGeom>
        </p:spPr>
      </p:pic>
      <p:sp>
        <p:nvSpPr>
          <p:cNvPr id="5" name="Title 1">
            <a:extLst>
              <a:ext uri="{FF2B5EF4-FFF2-40B4-BE49-F238E27FC236}">
                <a16:creationId xmlns:a16="http://schemas.microsoft.com/office/drawing/2014/main" id="{5030C461-B1F1-3540-81A7-533AB33F940D}"/>
              </a:ext>
            </a:extLst>
          </p:cNvPr>
          <p:cNvSpPr>
            <a:spLocks noGrp="1"/>
          </p:cNvSpPr>
          <p:nvPr>
            <p:ph type="title"/>
          </p:nvPr>
        </p:nvSpPr>
        <p:spPr>
          <a:xfrm>
            <a:off x="7104647" y="4247315"/>
            <a:ext cx="3011905"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Day-Night</a:t>
            </a:r>
            <a:endParaRPr lang="en-US" sz="7200" dirty="0">
              <a:solidFill>
                <a:srgbClr val="E94C00"/>
              </a:solidFill>
            </a:endParaRPr>
          </a:p>
        </p:txBody>
      </p:sp>
    </p:spTree>
    <p:extLst>
      <p:ext uri="{BB962C8B-B14F-4D97-AF65-F5344CB8AC3E}">
        <p14:creationId xmlns:p14="http://schemas.microsoft.com/office/powerpoint/2010/main" val="130961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3E630-BD6D-FA4E-A02B-09ADC64F198C}"/>
              </a:ext>
            </a:extLst>
          </p:cNvPr>
          <p:cNvPicPr>
            <a:picLocks noChangeAspect="1"/>
          </p:cNvPicPr>
          <p:nvPr/>
        </p:nvPicPr>
        <p:blipFill>
          <a:blip r:embed="rId3"/>
          <a:stretch>
            <a:fillRect/>
          </a:stretch>
        </p:blipFill>
        <p:spPr>
          <a:xfrm>
            <a:off x="7060412" y="172775"/>
            <a:ext cx="4788568" cy="3258308"/>
          </a:xfrm>
          <a:prstGeom prst="rect">
            <a:avLst/>
          </a:prstGeom>
        </p:spPr>
      </p:pic>
      <p:pic>
        <p:nvPicPr>
          <p:cNvPr id="7" name="Picture 6">
            <a:extLst>
              <a:ext uri="{FF2B5EF4-FFF2-40B4-BE49-F238E27FC236}">
                <a16:creationId xmlns:a16="http://schemas.microsoft.com/office/drawing/2014/main" id="{800F2273-B0B5-3545-9BA4-CBB66D80EF3B}"/>
              </a:ext>
            </a:extLst>
          </p:cNvPr>
          <p:cNvPicPr>
            <a:picLocks noChangeAspect="1"/>
          </p:cNvPicPr>
          <p:nvPr/>
        </p:nvPicPr>
        <p:blipFill>
          <a:blip r:embed="rId4"/>
          <a:stretch>
            <a:fillRect/>
          </a:stretch>
        </p:blipFill>
        <p:spPr>
          <a:xfrm>
            <a:off x="7076100" y="3424982"/>
            <a:ext cx="4871847" cy="3258308"/>
          </a:xfrm>
          <a:prstGeom prst="rect">
            <a:avLst/>
          </a:prstGeom>
        </p:spPr>
      </p:pic>
      <p:pic>
        <p:nvPicPr>
          <p:cNvPr id="9" name="Picture 8">
            <a:extLst>
              <a:ext uri="{FF2B5EF4-FFF2-40B4-BE49-F238E27FC236}">
                <a16:creationId xmlns:a16="http://schemas.microsoft.com/office/drawing/2014/main" id="{ED1AEB47-07CD-B54D-BC77-8B23F94134B2}"/>
              </a:ext>
            </a:extLst>
          </p:cNvPr>
          <p:cNvPicPr>
            <a:picLocks noChangeAspect="1"/>
          </p:cNvPicPr>
          <p:nvPr/>
        </p:nvPicPr>
        <p:blipFill>
          <a:blip r:embed="rId5"/>
          <a:stretch>
            <a:fillRect/>
          </a:stretch>
        </p:blipFill>
        <p:spPr>
          <a:xfrm>
            <a:off x="2348391" y="172775"/>
            <a:ext cx="4871846" cy="3258308"/>
          </a:xfrm>
          <a:prstGeom prst="rect">
            <a:avLst/>
          </a:prstGeom>
        </p:spPr>
      </p:pic>
      <p:pic>
        <p:nvPicPr>
          <p:cNvPr id="6" name="Picture 5">
            <a:extLst>
              <a:ext uri="{FF2B5EF4-FFF2-40B4-BE49-F238E27FC236}">
                <a16:creationId xmlns:a16="http://schemas.microsoft.com/office/drawing/2014/main" id="{BFEB6921-12A8-194C-97A5-E28CB79E0B69}"/>
              </a:ext>
            </a:extLst>
          </p:cNvPr>
          <p:cNvPicPr>
            <a:picLocks noChangeAspect="1"/>
          </p:cNvPicPr>
          <p:nvPr/>
        </p:nvPicPr>
        <p:blipFill>
          <a:blip r:embed="rId6"/>
          <a:stretch>
            <a:fillRect/>
          </a:stretch>
        </p:blipFill>
        <p:spPr>
          <a:xfrm>
            <a:off x="2380125" y="3424982"/>
            <a:ext cx="4788568" cy="3258308"/>
          </a:xfrm>
          <a:prstGeom prst="rect">
            <a:avLst/>
          </a:prstGeom>
        </p:spPr>
      </p:pic>
      <p:sp>
        <p:nvSpPr>
          <p:cNvPr id="4" name="Slide Number Placeholder 3">
            <a:extLst>
              <a:ext uri="{FF2B5EF4-FFF2-40B4-BE49-F238E27FC236}">
                <a16:creationId xmlns:a16="http://schemas.microsoft.com/office/drawing/2014/main" id="{BDD667B7-8C0F-E446-ADAE-8C11F97B809B}"/>
              </a:ext>
            </a:extLst>
          </p:cNvPr>
          <p:cNvSpPr>
            <a:spLocks noGrp="1"/>
          </p:cNvSpPr>
          <p:nvPr>
            <p:ph type="sldNum" sz="quarter" idx="12"/>
          </p:nvPr>
        </p:nvSpPr>
        <p:spPr/>
        <p:txBody>
          <a:bodyPr/>
          <a:lstStyle/>
          <a:p>
            <a:fld id="{CBA4AC6D-9836-9F4A-961A-ECAC0CEAF37F}" type="slidenum">
              <a:rPr lang="en-US" smtClean="0"/>
              <a:t>23</a:t>
            </a:fld>
            <a:endParaRPr lang="en-US"/>
          </a:p>
        </p:txBody>
      </p:sp>
      <p:sp>
        <p:nvSpPr>
          <p:cNvPr id="8" name="Title 1">
            <a:extLst>
              <a:ext uri="{FF2B5EF4-FFF2-40B4-BE49-F238E27FC236}">
                <a16:creationId xmlns:a16="http://schemas.microsoft.com/office/drawing/2014/main" id="{7668C6F6-9E06-184C-8413-F8113622E9BF}"/>
              </a:ext>
            </a:extLst>
          </p:cNvPr>
          <p:cNvSpPr>
            <a:spLocks noGrp="1"/>
          </p:cNvSpPr>
          <p:nvPr>
            <p:ph type="title"/>
          </p:nvPr>
        </p:nvSpPr>
        <p:spPr>
          <a:xfrm>
            <a:off x="187786" y="579952"/>
            <a:ext cx="2695074"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summer</a:t>
            </a:r>
            <a:endParaRPr lang="en-US" sz="7200" dirty="0">
              <a:solidFill>
                <a:srgbClr val="E94C00"/>
              </a:solidFill>
            </a:endParaRPr>
          </a:p>
        </p:txBody>
      </p:sp>
    </p:spTree>
    <p:extLst>
      <p:ext uri="{BB962C8B-B14F-4D97-AF65-F5344CB8AC3E}">
        <p14:creationId xmlns:p14="http://schemas.microsoft.com/office/powerpoint/2010/main" val="35422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04C702B-7F35-D344-82E8-86C92D9DDC89}"/>
              </a:ext>
            </a:extLst>
          </p:cNvPr>
          <p:cNvPicPr>
            <a:picLocks noChangeAspect="1"/>
          </p:cNvPicPr>
          <p:nvPr/>
        </p:nvPicPr>
        <p:blipFill>
          <a:blip r:embed="rId3"/>
          <a:stretch>
            <a:fillRect/>
          </a:stretch>
        </p:blipFill>
        <p:spPr>
          <a:xfrm>
            <a:off x="8027065" y="656477"/>
            <a:ext cx="4180032" cy="2844239"/>
          </a:xfrm>
          <a:prstGeom prst="rect">
            <a:avLst/>
          </a:prstGeom>
        </p:spPr>
      </p:pic>
      <p:pic>
        <p:nvPicPr>
          <p:cNvPr id="29" name="Picture 28">
            <a:extLst>
              <a:ext uri="{FF2B5EF4-FFF2-40B4-BE49-F238E27FC236}">
                <a16:creationId xmlns:a16="http://schemas.microsoft.com/office/drawing/2014/main" id="{A57A5631-93C0-4049-869B-C1E24DD6D75C}"/>
              </a:ext>
            </a:extLst>
          </p:cNvPr>
          <p:cNvPicPr>
            <a:picLocks noChangeAspect="1"/>
          </p:cNvPicPr>
          <p:nvPr/>
        </p:nvPicPr>
        <p:blipFill>
          <a:blip r:embed="rId4"/>
          <a:stretch>
            <a:fillRect/>
          </a:stretch>
        </p:blipFill>
        <p:spPr>
          <a:xfrm>
            <a:off x="305797" y="685341"/>
            <a:ext cx="4180032" cy="2844239"/>
          </a:xfrm>
          <a:prstGeom prst="rect">
            <a:avLst/>
          </a:prstGeom>
        </p:spPr>
      </p:pic>
      <p:pic>
        <p:nvPicPr>
          <p:cNvPr id="6" name="Picture 5">
            <a:extLst>
              <a:ext uri="{FF2B5EF4-FFF2-40B4-BE49-F238E27FC236}">
                <a16:creationId xmlns:a16="http://schemas.microsoft.com/office/drawing/2014/main" id="{17ED81F5-2B5E-3B4D-A4CB-AF1258EDC357}"/>
              </a:ext>
            </a:extLst>
          </p:cNvPr>
          <p:cNvPicPr>
            <a:picLocks noChangeAspect="1"/>
          </p:cNvPicPr>
          <p:nvPr/>
        </p:nvPicPr>
        <p:blipFill>
          <a:blip r:embed="rId5"/>
          <a:stretch>
            <a:fillRect/>
          </a:stretch>
        </p:blipFill>
        <p:spPr>
          <a:xfrm>
            <a:off x="1515164" y="3454645"/>
            <a:ext cx="4757548" cy="3237201"/>
          </a:xfrm>
          <a:prstGeom prst="rect">
            <a:avLst/>
          </a:prstGeom>
        </p:spPr>
      </p:pic>
      <p:pic>
        <p:nvPicPr>
          <p:cNvPr id="8" name="Picture 7">
            <a:extLst>
              <a:ext uri="{FF2B5EF4-FFF2-40B4-BE49-F238E27FC236}">
                <a16:creationId xmlns:a16="http://schemas.microsoft.com/office/drawing/2014/main" id="{B9684E9D-4919-5841-9BA4-818E9A992E3F}"/>
              </a:ext>
            </a:extLst>
          </p:cNvPr>
          <p:cNvPicPr>
            <a:picLocks noChangeAspect="1"/>
          </p:cNvPicPr>
          <p:nvPr/>
        </p:nvPicPr>
        <p:blipFill>
          <a:blip r:embed="rId6"/>
          <a:stretch>
            <a:fillRect/>
          </a:stretch>
        </p:blipFill>
        <p:spPr>
          <a:xfrm>
            <a:off x="6149474" y="3454645"/>
            <a:ext cx="4757548" cy="3237201"/>
          </a:xfrm>
          <a:prstGeom prst="rect">
            <a:avLst/>
          </a:prstGeom>
        </p:spPr>
      </p:pic>
      <p:pic>
        <p:nvPicPr>
          <p:cNvPr id="26" name="Picture 25">
            <a:extLst>
              <a:ext uri="{FF2B5EF4-FFF2-40B4-BE49-F238E27FC236}">
                <a16:creationId xmlns:a16="http://schemas.microsoft.com/office/drawing/2014/main" id="{28B6935B-184C-724B-81AF-787447BA0F91}"/>
              </a:ext>
            </a:extLst>
          </p:cNvPr>
          <p:cNvPicPr>
            <a:picLocks noChangeAspect="1"/>
          </p:cNvPicPr>
          <p:nvPr/>
        </p:nvPicPr>
        <p:blipFill>
          <a:blip r:embed="rId7"/>
          <a:stretch>
            <a:fillRect/>
          </a:stretch>
        </p:blipFill>
        <p:spPr>
          <a:xfrm>
            <a:off x="4166431" y="656476"/>
            <a:ext cx="4180032" cy="2844239"/>
          </a:xfrm>
          <a:prstGeom prst="rect">
            <a:avLst/>
          </a:prstGeom>
        </p:spPr>
      </p:pic>
      <p:sp>
        <p:nvSpPr>
          <p:cNvPr id="30" name="Title 1">
            <a:extLst>
              <a:ext uri="{FF2B5EF4-FFF2-40B4-BE49-F238E27FC236}">
                <a16:creationId xmlns:a16="http://schemas.microsoft.com/office/drawing/2014/main" id="{CE47E719-273D-0744-B7A3-C4E47403165E}"/>
              </a:ext>
            </a:extLst>
          </p:cNvPr>
          <p:cNvSpPr>
            <a:spLocks noGrp="1"/>
          </p:cNvSpPr>
          <p:nvPr>
            <p:ph type="title"/>
          </p:nvPr>
        </p:nvSpPr>
        <p:spPr>
          <a:xfrm>
            <a:off x="128337" y="26836"/>
            <a:ext cx="8025777" cy="1056590"/>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Seasons - winter</a:t>
            </a:r>
            <a:endParaRPr lang="en-US" sz="7200" dirty="0">
              <a:solidFill>
                <a:srgbClr val="E94C00"/>
              </a:solidFill>
            </a:endParaRPr>
          </a:p>
        </p:txBody>
      </p:sp>
      <p:sp>
        <p:nvSpPr>
          <p:cNvPr id="2" name="Slide Number Placeholder 1">
            <a:extLst>
              <a:ext uri="{FF2B5EF4-FFF2-40B4-BE49-F238E27FC236}">
                <a16:creationId xmlns:a16="http://schemas.microsoft.com/office/drawing/2014/main" id="{95CD2301-905C-9A47-B056-E5ADCE1E38CE}"/>
              </a:ext>
            </a:extLst>
          </p:cNvPr>
          <p:cNvSpPr>
            <a:spLocks noGrp="1"/>
          </p:cNvSpPr>
          <p:nvPr>
            <p:ph type="sldNum" sz="quarter" idx="12"/>
          </p:nvPr>
        </p:nvSpPr>
        <p:spPr/>
        <p:txBody>
          <a:bodyPr/>
          <a:lstStyle/>
          <a:p>
            <a:fld id="{CBA4AC6D-9836-9F4A-961A-ECAC0CEAF37F}" type="slidenum">
              <a:rPr lang="en-US" smtClean="0"/>
              <a:t>24</a:t>
            </a:fld>
            <a:endParaRPr lang="en-US"/>
          </a:p>
        </p:txBody>
      </p:sp>
    </p:spTree>
    <p:extLst>
      <p:ext uri="{BB962C8B-B14F-4D97-AF65-F5344CB8AC3E}">
        <p14:creationId xmlns:p14="http://schemas.microsoft.com/office/powerpoint/2010/main" val="129539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C3EB32-6482-484D-9600-377BBAE2E48E}"/>
              </a:ext>
            </a:extLst>
          </p:cNvPr>
          <p:cNvSpPr>
            <a:spLocks noGrp="1"/>
          </p:cNvSpPr>
          <p:nvPr>
            <p:ph type="sldNum" sz="quarter" idx="12"/>
          </p:nvPr>
        </p:nvSpPr>
        <p:spPr/>
        <p:txBody>
          <a:bodyPr/>
          <a:lstStyle/>
          <a:p>
            <a:fld id="{CBA4AC6D-9836-9F4A-961A-ECAC0CEAF37F}" type="slidenum">
              <a:rPr lang="en-US" smtClean="0"/>
              <a:t>25</a:t>
            </a:fld>
            <a:endParaRPr lang="en-US"/>
          </a:p>
        </p:txBody>
      </p:sp>
      <p:sp>
        <p:nvSpPr>
          <p:cNvPr id="5" name="Slide Number Placeholder 3">
            <a:extLst>
              <a:ext uri="{FF2B5EF4-FFF2-40B4-BE49-F238E27FC236}">
                <a16:creationId xmlns:a16="http://schemas.microsoft.com/office/drawing/2014/main" id="{D1CCA3F3-26C5-304F-BDC6-3C9C8F304B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25</a:t>
            </a:fld>
            <a:endParaRPr lang="en-US"/>
          </a:p>
        </p:txBody>
      </p:sp>
      <p:pic>
        <p:nvPicPr>
          <p:cNvPr id="7" name="Picture 6">
            <a:extLst>
              <a:ext uri="{FF2B5EF4-FFF2-40B4-BE49-F238E27FC236}">
                <a16:creationId xmlns:a16="http://schemas.microsoft.com/office/drawing/2014/main" id="{054A0FD5-9930-4144-8BEB-12B3A194127C}"/>
              </a:ext>
            </a:extLst>
          </p:cNvPr>
          <p:cNvPicPr>
            <a:picLocks noChangeAspect="1"/>
          </p:cNvPicPr>
          <p:nvPr/>
        </p:nvPicPr>
        <p:blipFill>
          <a:blip r:embed="rId2"/>
          <a:stretch>
            <a:fillRect/>
          </a:stretch>
        </p:blipFill>
        <p:spPr>
          <a:xfrm>
            <a:off x="6702174" y="183900"/>
            <a:ext cx="5037458" cy="3427662"/>
          </a:xfrm>
          <a:prstGeom prst="rect">
            <a:avLst/>
          </a:prstGeom>
        </p:spPr>
      </p:pic>
      <p:pic>
        <p:nvPicPr>
          <p:cNvPr id="8" name="Picture 7">
            <a:extLst>
              <a:ext uri="{FF2B5EF4-FFF2-40B4-BE49-F238E27FC236}">
                <a16:creationId xmlns:a16="http://schemas.microsoft.com/office/drawing/2014/main" id="{C35F1B58-9E84-E948-8AB9-88B3FB145415}"/>
              </a:ext>
            </a:extLst>
          </p:cNvPr>
          <p:cNvPicPr>
            <a:picLocks noChangeAspect="1"/>
          </p:cNvPicPr>
          <p:nvPr/>
        </p:nvPicPr>
        <p:blipFill>
          <a:blip r:embed="rId3"/>
          <a:stretch>
            <a:fillRect/>
          </a:stretch>
        </p:blipFill>
        <p:spPr>
          <a:xfrm>
            <a:off x="3733875" y="3336801"/>
            <a:ext cx="5037458" cy="3427662"/>
          </a:xfrm>
          <a:prstGeom prst="rect">
            <a:avLst/>
          </a:prstGeom>
        </p:spPr>
      </p:pic>
      <p:pic>
        <p:nvPicPr>
          <p:cNvPr id="6" name="Picture 5">
            <a:extLst>
              <a:ext uri="{FF2B5EF4-FFF2-40B4-BE49-F238E27FC236}">
                <a16:creationId xmlns:a16="http://schemas.microsoft.com/office/drawing/2014/main" id="{5202909A-F02B-584A-A5ED-89EC005F3CD2}"/>
              </a:ext>
            </a:extLst>
          </p:cNvPr>
          <p:cNvPicPr>
            <a:picLocks noChangeAspect="1"/>
          </p:cNvPicPr>
          <p:nvPr/>
        </p:nvPicPr>
        <p:blipFill>
          <a:blip r:embed="rId4"/>
          <a:stretch>
            <a:fillRect/>
          </a:stretch>
        </p:blipFill>
        <p:spPr>
          <a:xfrm>
            <a:off x="677967" y="183900"/>
            <a:ext cx="5125066" cy="3427662"/>
          </a:xfrm>
          <a:prstGeom prst="rect">
            <a:avLst/>
          </a:prstGeom>
        </p:spPr>
      </p:pic>
    </p:spTree>
    <p:extLst>
      <p:ext uri="{BB962C8B-B14F-4D97-AF65-F5344CB8AC3E}">
        <p14:creationId xmlns:p14="http://schemas.microsoft.com/office/powerpoint/2010/main" val="147947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3" name="Content Placeholder 2">
            <a:extLst>
              <a:ext uri="{FF2B5EF4-FFF2-40B4-BE49-F238E27FC236}">
                <a16:creationId xmlns:a16="http://schemas.microsoft.com/office/drawing/2014/main" id="{F320BCA6-3991-0D4B-9442-839A9231F056}"/>
              </a:ext>
            </a:extLst>
          </p:cNvPr>
          <p:cNvSpPr>
            <a:spLocks noGrp="1"/>
          </p:cNvSpPr>
          <p:nvPr>
            <p:ph idx="1"/>
          </p:nvPr>
        </p:nvSpPr>
        <p:spPr>
          <a:xfrm>
            <a:off x="401035" y="1626240"/>
            <a:ext cx="4877183" cy="4351338"/>
          </a:xfrm>
        </p:spPr>
        <p:txBody>
          <a:bodyPr>
            <a:noAutofit/>
          </a:bodyPr>
          <a:lstStyle/>
          <a:p>
            <a:pPr marL="0" indent="0">
              <a:buNone/>
            </a:pPr>
            <a:endParaRPr lang="en-US" sz="3000" dirty="0">
              <a:solidFill>
                <a:srgbClr val="000000"/>
              </a:solidFill>
              <a:latin typeface="DaunPenh" pitchFamily="2" charset="0"/>
              <a:cs typeface="DaunPenh" pitchFamily="2" charset="0"/>
            </a:endParaRPr>
          </a:p>
          <a:p>
            <a:pPr marL="0" indent="0">
              <a:buNone/>
            </a:pPr>
            <a:r>
              <a:rPr lang="en-US" sz="3000" dirty="0">
                <a:solidFill>
                  <a:srgbClr val="000000"/>
                </a:solidFill>
                <a:latin typeface="DaunPenh" pitchFamily="2" charset="0"/>
                <a:cs typeface="DaunPenh" pitchFamily="2" charset="0"/>
              </a:rPr>
              <a:t>The conflict between the </a:t>
            </a:r>
            <a:r>
              <a:rPr lang="en-US" sz="3000" b="1" dirty="0">
                <a:solidFill>
                  <a:srgbClr val="000000"/>
                </a:solidFill>
                <a:latin typeface="DaunPenh" pitchFamily="2" charset="0"/>
                <a:cs typeface="DaunPenh" pitchFamily="2" charset="0"/>
              </a:rPr>
              <a:t>cost of the network</a:t>
            </a:r>
            <a:r>
              <a:rPr lang="en-US" sz="3000" dirty="0">
                <a:solidFill>
                  <a:srgbClr val="000000"/>
                </a:solidFill>
                <a:latin typeface="DaunPenh" pitchFamily="2" charset="0"/>
                <a:cs typeface="DaunPenh" pitchFamily="2" charset="0"/>
              </a:rPr>
              <a:t> and </a:t>
            </a:r>
            <a:r>
              <a:rPr lang="en-US" sz="3000" b="1" dirty="0">
                <a:solidFill>
                  <a:srgbClr val="000000"/>
                </a:solidFill>
                <a:latin typeface="DaunPenh" pitchFamily="2" charset="0"/>
                <a:cs typeface="DaunPenh" pitchFamily="2" charset="0"/>
              </a:rPr>
              <a:t>its performance </a:t>
            </a:r>
            <a:r>
              <a:rPr lang="en-US" sz="3000" dirty="0">
                <a:solidFill>
                  <a:srgbClr val="000000"/>
                </a:solidFill>
                <a:latin typeface="DaunPenh" pitchFamily="2" charset="0"/>
                <a:cs typeface="DaunPenh" pitchFamily="2" charset="0"/>
              </a:rPr>
              <a:t>is reflected in the </a:t>
            </a:r>
            <a:r>
              <a:rPr lang="en-US" sz="3000" dirty="0">
                <a:solidFill>
                  <a:srgbClr val="E94C00"/>
                </a:solidFill>
                <a:latin typeface="DaunPenh" pitchFamily="2" charset="0"/>
                <a:cs typeface="DaunPenh" pitchFamily="2" charset="0"/>
              </a:rPr>
              <a:t>Pareto frontier</a:t>
            </a:r>
            <a:r>
              <a:rPr lang="en-US" sz="3000" dirty="0">
                <a:solidFill>
                  <a:srgbClr val="000000"/>
                </a:solidFill>
                <a:latin typeface="DaunPenh" pitchFamily="2" charset="0"/>
                <a:cs typeface="DaunPenh" pitchFamily="2" charset="0"/>
              </a:rPr>
              <a:t> </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26</a:t>
            </a:fld>
            <a:endParaRPr lang="en-US"/>
          </a:p>
        </p:txBody>
      </p:sp>
      <p:pic>
        <p:nvPicPr>
          <p:cNvPr id="6" name="Picture 5">
            <a:extLst>
              <a:ext uri="{FF2B5EF4-FFF2-40B4-BE49-F238E27FC236}">
                <a16:creationId xmlns:a16="http://schemas.microsoft.com/office/drawing/2014/main" id="{BB8C2173-11A2-E74B-8F44-927729375A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41" r="5232" b="3394"/>
          <a:stretch/>
        </p:blipFill>
        <p:spPr>
          <a:xfrm>
            <a:off x="5546923" y="1619517"/>
            <a:ext cx="5538172" cy="4633175"/>
          </a:xfrm>
          <a:prstGeom prst="rect">
            <a:avLst/>
          </a:prstGeom>
        </p:spPr>
      </p:pic>
      <p:grpSp>
        <p:nvGrpSpPr>
          <p:cNvPr id="8" name="Group 7">
            <a:extLst>
              <a:ext uri="{FF2B5EF4-FFF2-40B4-BE49-F238E27FC236}">
                <a16:creationId xmlns:a16="http://schemas.microsoft.com/office/drawing/2014/main" id="{7B7D4647-75F8-3047-9865-C8D80CA6C0B4}"/>
              </a:ext>
            </a:extLst>
          </p:cNvPr>
          <p:cNvGrpSpPr/>
          <p:nvPr/>
        </p:nvGrpSpPr>
        <p:grpSpPr>
          <a:xfrm>
            <a:off x="8887326" y="6293521"/>
            <a:ext cx="2978538" cy="570007"/>
            <a:chOff x="-326778" y="6382512"/>
            <a:chExt cx="2978538" cy="570007"/>
          </a:xfrm>
        </p:grpSpPr>
        <p:cxnSp>
          <p:nvCxnSpPr>
            <p:cNvPr id="9" name="Straight Connector 8">
              <a:extLst>
                <a:ext uri="{FF2B5EF4-FFF2-40B4-BE49-F238E27FC236}">
                  <a16:creationId xmlns:a16="http://schemas.microsoft.com/office/drawing/2014/main" id="{2A326A55-82A7-A54D-99C3-BE7835212488}"/>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3CDE47-AEDD-9F4E-848D-ACAC3A84D9A1}"/>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sp>
        <p:nvSpPr>
          <p:cNvPr id="11" name="TextBox 10">
            <a:extLst>
              <a:ext uri="{FF2B5EF4-FFF2-40B4-BE49-F238E27FC236}">
                <a16:creationId xmlns:a16="http://schemas.microsoft.com/office/drawing/2014/main" id="{E84287D7-1EF7-A94E-A1E0-6F24F9B7FD22}"/>
              </a:ext>
            </a:extLst>
          </p:cNvPr>
          <p:cNvSpPr txBox="1"/>
          <p:nvPr/>
        </p:nvSpPr>
        <p:spPr>
          <a:xfrm>
            <a:off x="6657535" y="1072242"/>
            <a:ext cx="4730009" cy="553998"/>
          </a:xfrm>
          <a:prstGeom prst="rect">
            <a:avLst/>
          </a:prstGeom>
          <a:noFill/>
        </p:spPr>
        <p:txBody>
          <a:bodyPr wrap="square" rtlCol="0">
            <a:spAutoFit/>
          </a:bodyPr>
          <a:lstStyle>
            <a:defPPr>
              <a:defRPr kern="1200" smtId="4294967295"/>
            </a:defPPr>
          </a:lstStyle>
          <a:p>
            <a:pPr algn="just"/>
            <a:r>
              <a:rPr lang="en-US" sz="3000" dirty="0">
                <a:solidFill>
                  <a:schemeClr val="tx1">
                    <a:lumMod val="85000"/>
                    <a:lumOff val="15000"/>
                  </a:schemeClr>
                </a:solidFill>
                <a:latin typeface="DaunPenh" pitchFamily="2" charset="0"/>
                <a:cs typeface="DaunPenh" pitchFamily="2" charset="0"/>
              </a:rPr>
              <a:t>Pareto frontier of two optimization runs </a:t>
            </a:r>
          </a:p>
        </p:txBody>
      </p:sp>
      <p:sp>
        <p:nvSpPr>
          <p:cNvPr id="2" name="Oval 1">
            <a:extLst>
              <a:ext uri="{FF2B5EF4-FFF2-40B4-BE49-F238E27FC236}">
                <a16:creationId xmlns:a16="http://schemas.microsoft.com/office/drawing/2014/main" id="{03749824-3866-6540-8296-14B5299F83AF}"/>
              </a:ext>
            </a:extLst>
          </p:cNvPr>
          <p:cNvSpPr/>
          <p:nvPr/>
        </p:nvSpPr>
        <p:spPr>
          <a:xfrm>
            <a:off x="6562285" y="4114800"/>
            <a:ext cx="241300" cy="241300"/>
          </a:xfrm>
          <a:prstGeom prst="ellipse">
            <a:avLst/>
          </a:prstGeom>
          <a:noFill/>
          <a:ln w="28575">
            <a:solidFill>
              <a:srgbClr val="BA3D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0ACC277-E24A-2642-9CB4-4ADCAEA1DD20}"/>
                  </a:ext>
                </a:extLst>
              </p:cNvPr>
              <p:cNvSpPr/>
              <p:nvPr/>
            </p:nvSpPr>
            <p:spPr>
              <a:xfrm>
                <a:off x="151000" y="3846439"/>
                <a:ext cx="5270417" cy="557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percentile</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x</m:t>
                                      </m:r>
                                    </m:e>
                                    <m:sup>
                                      <m:r>
                                        <m:rPr>
                                          <m:sty m:val="p"/>
                                        </m:rPr>
                                        <a:rPr lang="en-US" i="0">
                                          <a:latin typeface="Cambria Math" panose="02040503050406030204" pitchFamily="18" charset="0"/>
                                        </a:rPr>
                                        <m:t>th</m:t>
                                      </m:r>
                                    </m:sup>
                                  </m:sSup>
                                  <m:r>
                                    <a:rPr lang="en-US" i="0">
                                      <a:latin typeface="Cambria Math" panose="02040503050406030204" pitchFamily="18" charset="0"/>
                                    </a:rPr>
                                    <m:t> </m:t>
                                  </m:r>
                                  <m:r>
                                    <m:rPr>
                                      <m:sty m:val="p"/>
                                    </m:rPr>
                                    <a:rPr lang="en-US" i="0">
                                      <a:latin typeface="Cambria Math" panose="02040503050406030204" pitchFamily="18" charset="0"/>
                                    </a:rPr>
                                    <m:t>percentile</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r>
                                    <a:rPr lang="en-US" i="0">
                                      <a:latin typeface="Cambria Math" panose="02040503050406030204" pitchFamily="18" charset="0"/>
                                    </a:rPr>
                                    <m:t>)</m:t>
                                  </m:r>
                                </m:e>
                              </m:d>
                            </m:e>
                          </m:func>
                        </m:e>
                        <m:sub>
                          <m:r>
                            <a:rPr lang="en-US" i="0">
                              <a:latin typeface="Cambria Math" panose="02040503050406030204" pitchFamily="18" charset="0"/>
                            </a:rPr>
                            <m:t> </m:t>
                          </m:r>
                        </m:sub>
                      </m:sSub>
                    </m:oMath>
                  </m:oMathPara>
                </a14:m>
                <a:endParaRPr lang="en-US" dirty="0"/>
              </a:p>
            </p:txBody>
          </p:sp>
        </mc:Choice>
        <mc:Fallback xmlns="">
          <p:sp>
            <p:nvSpPr>
              <p:cNvPr id="7" name="Rectangle 6">
                <a:extLst>
                  <a:ext uri="{FF2B5EF4-FFF2-40B4-BE49-F238E27FC236}">
                    <a16:creationId xmlns:a16="http://schemas.microsoft.com/office/drawing/2014/main" id="{10ACC277-E24A-2642-9CB4-4ADCAEA1DD20}"/>
                  </a:ext>
                </a:extLst>
              </p:cNvPr>
              <p:cNvSpPr>
                <a:spLocks noRot="1" noChangeAspect="1" noMove="1" noResize="1" noEditPoints="1" noAdjustHandles="1" noChangeArrowheads="1" noChangeShapeType="1" noTextEdit="1"/>
              </p:cNvSpPr>
              <p:nvPr/>
            </p:nvSpPr>
            <p:spPr>
              <a:xfrm>
                <a:off x="151000" y="3846439"/>
                <a:ext cx="5270417" cy="557140"/>
              </a:xfrm>
              <a:prstGeom prst="rect">
                <a:avLst/>
              </a:prstGeom>
              <a:blipFill>
                <a:blip r:embed="rId4"/>
                <a:stretch>
                  <a:fillRect t="-144444" r="-8434" b="-20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C864C5E-E3C1-DF48-AD11-1856CC9237A4}"/>
                  </a:ext>
                </a:extLst>
              </p:cNvPr>
              <p:cNvSpPr/>
              <p:nvPr/>
            </p:nvSpPr>
            <p:spPr>
              <a:xfrm>
                <a:off x="151000" y="4503689"/>
                <a:ext cx="5270417" cy="809517"/>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i="0">
                              <a:latin typeface="Cambria Math" panose="02040503050406030204" pitchFamily="18" charset="0"/>
                            </a:rPr>
                            <m:t>minimal</m:t>
                          </m:r>
                          <m:r>
                            <m:rPr>
                              <m:lit/>
                            </m:rPr>
                            <a:rPr lang="en-US" i="0">
                              <a:latin typeface="Cambria Math" panose="02040503050406030204" pitchFamily="18" charset="0"/>
                            </a:rPr>
                            <m:t>_</m:t>
                          </m:r>
                          <m:r>
                            <m:rPr>
                              <m:sty m:val="p"/>
                            </m:rPr>
                            <a:rPr lang="en-US" i="0">
                              <a:latin typeface="Cambria Math" panose="02040503050406030204" pitchFamily="18" charset="0"/>
                            </a:rPr>
                            <m:t>PED</m:t>
                          </m:r>
                        </m:sub>
                      </m:sSub>
                      <m:r>
                        <a:rPr lang="en-US" i="0">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max</m:t>
                                  </m:r>
                                </m:e>
                              </m:d>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undOvr"/>
                                          <m:supHide m:val="on"/>
                                          <m:ctrlPr>
                                            <a:rPr lang="en-US" i="1">
                                              <a:latin typeface="Cambria Math" panose="02040503050406030204" pitchFamily="18" charset="0"/>
                                            </a:rPr>
                                          </m:ctrlPr>
                                        </m:naryPr>
                                        <m:sub>
                                          <m:r>
                                            <a:rPr lang="en-US" i="0">
                                              <a:latin typeface="Cambria Math" panose="02040503050406030204" pitchFamily="18" charset="0"/>
                                            </a:rPr>
                                            <m:t> </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i="0">
                                                      <a:latin typeface="Cambria Math" panose="02040503050406030204" pitchFamily="18" charset="0"/>
                                                    </a:rPr>
                                                    <m:t>min</m:t>
                                                  </m:r>
                                                </m:e>
                                                <m: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i="0">
                                                          <a:latin typeface="Cambria Math" panose="02040503050406030204" pitchFamily="18" charset="0"/>
                                                        </a:rPr>
                                                        <m:t>PED</m:t>
                                                      </m:r>
                                                    </m:e>
                                                    <m:sub>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n-US" i="0">
                                                                      <a:latin typeface="Cambria Math" panose="02040503050406030204" pitchFamily="18" charset="0"/>
                                                                    </a:rPr>
                                                                    <m:t>S</m:t>
                                                                  </m:r>
                                                                </m:e>
                                                              </m:d>
                                                            </m:e>
                                                            <m:sup>
                                                              <m:r>
                                                                <a:rPr lang="en-US" i="0">
                                                                  <a:latin typeface="Cambria Math" panose="02040503050406030204" pitchFamily="18" charset="0"/>
                                                                </a:rPr>
                                                                <m:t>′</m:t>
                                                              </m:r>
                                                            </m:sup>
                                                          </m:sSup>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m:t>
                                                              </m:r>
                                                            </m:sup>
                                                          </m:sSup>
                                                        </m:e>
                                                      </m:d>
                                                    </m:sub>
                                                  </m:sSub>
                                                </m:e>
                                              </m:d>
                                            </m:e>
                                          </m:func>
                                        </m:e>
                                      </m:nary>
                                    </m:num>
                                    <m:den>
                                      <m:r>
                                        <m:rPr>
                                          <m:sty m:val="p"/>
                                        </m:rPr>
                                        <a:rPr lang="en-US" i="0">
                                          <a:latin typeface="Cambria Math" panose="02040503050406030204" pitchFamily="18" charset="0"/>
                                        </a:rPr>
                                        <m:t>NTPC</m:t>
                                      </m:r>
                                    </m:den>
                                  </m:f>
                                </m:e>
                              </m:d>
                            </m:e>
                          </m:func>
                        </m:e>
                        <m:sub>
                          <m:r>
                            <a:rPr lang="en-US" i="0">
                              <a:latin typeface="Cambria Math" panose="02040503050406030204" pitchFamily="18" charset="0"/>
                            </a:rPr>
                            <m:t> </m:t>
                          </m:r>
                        </m:sub>
                      </m:sSub>
                    </m:oMath>
                  </m:oMathPara>
                </a14:m>
                <a:endParaRPr lang="en-US" dirty="0"/>
              </a:p>
            </p:txBody>
          </p:sp>
        </mc:Choice>
        <mc:Fallback xmlns="">
          <p:sp>
            <p:nvSpPr>
              <p:cNvPr id="15" name="Rectangle 14">
                <a:extLst>
                  <a:ext uri="{FF2B5EF4-FFF2-40B4-BE49-F238E27FC236}">
                    <a16:creationId xmlns:a16="http://schemas.microsoft.com/office/drawing/2014/main" id="{EC864C5E-E3C1-DF48-AD11-1856CC9237A4}"/>
                  </a:ext>
                </a:extLst>
              </p:cNvPr>
              <p:cNvSpPr>
                <a:spLocks noRot="1" noChangeAspect="1" noMove="1" noResize="1" noEditPoints="1" noAdjustHandles="1" noChangeArrowheads="1" noChangeShapeType="1" noTextEdit="1"/>
              </p:cNvSpPr>
              <p:nvPr/>
            </p:nvSpPr>
            <p:spPr>
              <a:xfrm>
                <a:off x="151000" y="4503689"/>
                <a:ext cx="5270417" cy="809517"/>
              </a:xfrm>
              <a:prstGeom prst="rect">
                <a:avLst/>
              </a:prstGeom>
              <a:blipFill>
                <a:blip r:embed="rId5"/>
                <a:stretch>
                  <a:fillRect t="-165625" r="-16627" b="-239063"/>
                </a:stretch>
              </a:blipFill>
            </p:spPr>
            <p:txBody>
              <a:bodyPr/>
              <a:lstStyle/>
              <a:p>
                <a:r>
                  <a:rPr lang="en-US">
                    <a:noFill/>
                  </a:rPr>
                  <a:t> </a:t>
                </a:r>
              </a:p>
            </p:txBody>
          </p:sp>
        </mc:Fallback>
      </mc:AlternateContent>
    </p:spTree>
    <p:extLst>
      <p:ext uri="{BB962C8B-B14F-4D97-AF65-F5344CB8AC3E}">
        <p14:creationId xmlns:p14="http://schemas.microsoft.com/office/powerpoint/2010/main" val="214840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27</a:t>
            </a:fld>
            <a:endParaRPr lang="en-US"/>
          </a:p>
        </p:txBody>
      </p:sp>
      <p:grpSp>
        <p:nvGrpSpPr>
          <p:cNvPr id="15" name="Group 14">
            <a:extLst>
              <a:ext uri="{FF2B5EF4-FFF2-40B4-BE49-F238E27FC236}">
                <a16:creationId xmlns:a16="http://schemas.microsoft.com/office/drawing/2014/main" id="{5CD02C72-FBCE-9146-B571-2E10A5A9AE1D}"/>
              </a:ext>
            </a:extLst>
          </p:cNvPr>
          <p:cNvGrpSpPr/>
          <p:nvPr/>
        </p:nvGrpSpPr>
        <p:grpSpPr>
          <a:xfrm>
            <a:off x="8887326" y="6293521"/>
            <a:ext cx="2978538" cy="570007"/>
            <a:chOff x="-326778" y="6382512"/>
            <a:chExt cx="2978538" cy="570007"/>
          </a:xfrm>
        </p:grpSpPr>
        <p:cxnSp>
          <p:nvCxnSpPr>
            <p:cNvPr id="24" name="Straight Connector 23">
              <a:extLst>
                <a:ext uri="{FF2B5EF4-FFF2-40B4-BE49-F238E27FC236}">
                  <a16:creationId xmlns:a16="http://schemas.microsoft.com/office/drawing/2014/main" id="{92878991-BB68-D349-B0A6-F2392A1146E1}"/>
                </a:ext>
              </a:extLst>
            </p:cNvPr>
            <p:cNvCxnSpPr>
              <a:cxnSpLocks/>
            </p:cNvCxnSpPr>
            <p:nvPr/>
          </p:nvCxnSpPr>
          <p:spPr>
            <a:xfrm>
              <a:off x="-326778" y="6382512"/>
              <a:ext cx="2978538"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88EE044-D698-D24C-8846-343EE8EEEA8D}"/>
                </a:ext>
              </a:extLst>
            </p:cNvPr>
            <p:cNvSpPr/>
            <p:nvPr/>
          </p:nvSpPr>
          <p:spPr>
            <a:xfrm>
              <a:off x="-191564" y="6429299"/>
              <a:ext cx="2108269"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Preliminary results</a:t>
              </a:r>
            </a:p>
          </p:txBody>
        </p:sp>
      </p:grpSp>
      <p:pic>
        <p:nvPicPr>
          <p:cNvPr id="14" name="Picture 13">
            <a:extLst>
              <a:ext uri="{FF2B5EF4-FFF2-40B4-BE49-F238E27FC236}">
                <a16:creationId xmlns:a16="http://schemas.microsoft.com/office/drawing/2014/main" id="{E7A3EFF1-8FBD-FD44-AB80-3DFB520B893E}"/>
              </a:ext>
            </a:extLst>
          </p:cNvPr>
          <p:cNvPicPr>
            <a:picLocks noChangeAspect="1"/>
          </p:cNvPicPr>
          <p:nvPr/>
        </p:nvPicPr>
        <p:blipFill>
          <a:blip r:embed="rId3"/>
          <a:stretch>
            <a:fillRect/>
          </a:stretch>
        </p:blipFill>
        <p:spPr>
          <a:xfrm>
            <a:off x="1236425" y="1824767"/>
            <a:ext cx="4265411" cy="4094338"/>
          </a:xfrm>
          <a:prstGeom prst="rect">
            <a:avLst/>
          </a:prstGeom>
        </p:spPr>
      </p:pic>
      <p:pic>
        <p:nvPicPr>
          <p:cNvPr id="7" name="Picture 6">
            <a:extLst>
              <a:ext uri="{FF2B5EF4-FFF2-40B4-BE49-F238E27FC236}">
                <a16:creationId xmlns:a16="http://schemas.microsoft.com/office/drawing/2014/main" id="{BD2AB4CC-5A3E-6141-AD7B-A262BA7B7754}"/>
              </a:ext>
            </a:extLst>
          </p:cNvPr>
          <p:cNvPicPr>
            <a:picLocks noChangeAspect="1"/>
          </p:cNvPicPr>
          <p:nvPr/>
        </p:nvPicPr>
        <p:blipFill>
          <a:blip r:embed="rId4"/>
          <a:stretch>
            <a:fillRect/>
          </a:stretch>
        </p:blipFill>
        <p:spPr>
          <a:xfrm>
            <a:off x="6253844" y="1260031"/>
            <a:ext cx="5194633" cy="4814538"/>
          </a:xfrm>
          <a:prstGeom prst="rect">
            <a:avLst/>
          </a:prstGeom>
        </p:spPr>
      </p:pic>
    </p:spTree>
    <p:extLst>
      <p:ext uri="{BB962C8B-B14F-4D97-AF65-F5344CB8AC3E}">
        <p14:creationId xmlns:p14="http://schemas.microsoft.com/office/powerpoint/2010/main" val="25623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B6E7234-88CC-914E-BA2B-2A159010912D}"/>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Obtained solutions</a:t>
            </a:r>
          </a:p>
        </p:txBody>
      </p:sp>
      <p:sp>
        <p:nvSpPr>
          <p:cNvPr id="13" name="Slide Number Placeholder 12">
            <a:extLst>
              <a:ext uri="{FF2B5EF4-FFF2-40B4-BE49-F238E27FC236}">
                <a16:creationId xmlns:a16="http://schemas.microsoft.com/office/drawing/2014/main" id="{E14C79AA-436B-1F4B-8EE9-B612CE5A753C}"/>
              </a:ext>
            </a:extLst>
          </p:cNvPr>
          <p:cNvSpPr>
            <a:spLocks noGrp="1"/>
          </p:cNvSpPr>
          <p:nvPr>
            <p:ph type="sldNum" sz="quarter" idx="12"/>
          </p:nvPr>
        </p:nvSpPr>
        <p:spPr/>
        <p:txBody>
          <a:bodyPr/>
          <a:lstStyle/>
          <a:p>
            <a:fld id="{CBA4AC6D-9836-9F4A-961A-ECAC0CEAF37F}" type="slidenum">
              <a:rPr lang="en-US" smtClean="0"/>
              <a:t>28</a:t>
            </a:fld>
            <a:endParaRPr lang="en-US"/>
          </a:p>
        </p:txBody>
      </p:sp>
      <p:pic>
        <p:nvPicPr>
          <p:cNvPr id="9" name="Picture 8">
            <a:extLst>
              <a:ext uri="{FF2B5EF4-FFF2-40B4-BE49-F238E27FC236}">
                <a16:creationId xmlns:a16="http://schemas.microsoft.com/office/drawing/2014/main" id="{668A450E-B971-B34B-910A-D5437234D7DF}"/>
              </a:ext>
            </a:extLst>
          </p:cNvPr>
          <p:cNvPicPr>
            <a:picLocks noChangeAspect="1"/>
          </p:cNvPicPr>
          <p:nvPr/>
        </p:nvPicPr>
        <p:blipFill>
          <a:blip r:embed="rId3"/>
          <a:stretch>
            <a:fillRect/>
          </a:stretch>
        </p:blipFill>
        <p:spPr>
          <a:xfrm>
            <a:off x="3268007" y="1483637"/>
            <a:ext cx="4833257" cy="4633421"/>
          </a:xfrm>
          <a:prstGeom prst="rect">
            <a:avLst/>
          </a:prstGeom>
        </p:spPr>
      </p:pic>
    </p:spTree>
    <p:extLst>
      <p:ext uri="{BB962C8B-B14F-4D97-AF65-F5344CB8AC3E}">
        <p14:creationId xmlns:p14="http://schemas.microsoft.com/office/powerpoint/2010/main" val="363177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1495-2230-9C42-BA59-D9BA926CDF37}"/>
              </a:ext>
            </a:extLst>
          </p:cNvPr>
          <p:cNvSpPr>
            <a:spLocks noGrp="1"/>
          </p:cNvSpPr>
          <p:nvPr>
            <p:ph type="title"/>
          </p:nvPr>
        </p:nvSpPr>
        <p:spPr>
          <a:xfrm>
            <a:off x="511629" y="1111760"/>
            <a:ext cx="10515600" cy="1325563"/>
          </a:xfrm>
        </p:spPr>
        <p:txBody>
          <a:bodyPr>
            <a:normAutofit fontScale="90000"/>
          </a:bodyPr>
          <a:lstStyle/>
          <a:p>
            <a:pPr algn="l" defTabSz="914400" rtl="1" eaLnBrk="1" latinLnBrk="0" hangingPunct="1">
              <a:lnSpc>
                <a:spcPct val="90000"/>
              </a:lnSpc>
              <a:spcBef>
                <a:spcPct val="0"/>
              </a:spcBef>
              <a:buNone/>
            </a:pPr>
            <a:r>
              <a:rPr lang="en-US" sz="7200" dirty="0">
                <a:solidFill>
                  <a:schemeClr val="tx1">
                    <a:lumMod val="85000"/>
                    <a:lumOff val="15000"/>
                  </a:schemeClr>
                </a:solidFill>
                <a:latin typeface="DaunPenh" pitchFamily="2" charset="0"/>
                <a:cs typeface="DaunPenh" pitchFamily="2" charset="0"/>
              </a:rPr>
              <a:t>Borg – </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epsilon progress</a:t>
            </a:r>
            <a:br>
              <a:rPr lang="en-US" sz="7200" dirty="0">
                <a:solidFill>
                  <a:schemeClr val="tx1">
                    <a:lumMod val="85000"/>
                    <a:lumOff val="15000"/>
                  </a:schemeClr>
                </a:solidFill>
                <a:latin typeface="DaunPenh" pitchFamily="2" charset="0"/>
                <a:cs typeface="DaunPenh" pitchFamily="2" charset="0"/>
              </a:rPr>
            </a:br>
            <a:r>
              <a:rPr lang="en-US" sz="3600" dirty="0">
                <a:solidFill>
                  <a:schemeClr val="tx1">
                    <a:lumMod val="85000"/>
                    <a:lumOff val="15000"/>
                  </a:schemeClr>
                </a:solidFill>
                <a:latin typeface="DaunPenh" pitchFamily="2" charset="0"/>
                <a:cs typeface="DaunPenh" pitchFamily="2" charset="0"/>
              </a:rPr>
              <a:t>(a measure of convergence speed)</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166170BE-605D-794E-A02E-24E1AAB2D0BB}"/>
              </a:ext>
            </a:extLst>
          </p:cNvPr>
          <p:cNvSpPr>
            <a:spLocks noGrp="1"/>
          </p:cNvSpPr>
          <p:nvPr>
            <p:ph type="sldNum" sz="quarter" idx="12"/>
          </p:nvPr>
        </p:nvSpPr>
        <p:spPr/>
        <p:txBody>
          <a:bodyPr/>
          <a:lstStyle/>
          <a:p>
            <a:fld id="{CBA4AC6D-9836-9F4A-961A-ECAC0CEAF37F}" type="slidenum">
              <a:rPr lang="en-US" smtClean="0"/>
              <a:t>29</a:t>
            </a:fld>
            <a:endParaRPr lang="en-US"/>
          </a:p>
        </p:txBody>
      </p:sp>
      <p:pic>
        <p:nvPicPr>
          <p:cNvPr id="6" name="Picture 5">
            <a:extLst>
              <a:ext uri="{FF2B5EF4-FFF2-40B4-BE49-F238E27FC236}">
                <a16:creationId xmlns:a16="http://schemas.microsoft.com/office/drawing/2014/main" id="{53FD70B8-2F5F-7040-8C1E-20589C104445}"/>
              </a:ext>
            </a:extLst>
          </p:cNvPr>
          <p:cNvPicPr>
            <a:picLocks noChangeAspect="1"/>
          </p:cNvPicPr>
          <p:nvPr/>
        </p:nvPicPr>
        <p:blipFill>
          <a:blip r:embed="rId3"/>
          <a:stretch>
            <a:fillRect/>
          </a:stretch>
        </p:blipFill>
        <p:spPr>
          <a:xfrm>
            <a:off x="5038918" y="371020"/>
            <a:ext cx="4313464" cy="4132606"/>
          </a:xfrm>
          <a:prstGeom prst="rect">
            <a:avLst/>
          </a:prstGeom>
        </p:spPr>
      </p:pic>
      <p:pic>
        <p:nvPicPr>
          <p:cNvPr id="8" name="Picture 7">
            <a:extLst>
              <a:ext uri="{FF2B5EF4-FFF2-40B4-BE49-F238E27FC236}">
                <a16:creationId xmlns:a16="http://schemas.microsoft.com/office/drawing/2014/main" id="{13B0BE64-4F3B-C040-BABF-AFEF9E377621}"/>
              </a:ext>
            </a:extLst>
          </p:cNvPr>
          <p:cNvPicPr>
            <a:picLocks noChangeAspect="1"/>
          </p:cNvPicPr>
          <p:nvPr/>
        </p:nvPicPr>
        <p:blipFill>
          <a:blip r:embed="rId4"/>
          <a:stretch>
            <a:fillRect/>
          </a:stretch>
        </p:blipFill>
        <p:spPr>
          <a:xfrm>
            <a:off x="2378722" y="4474870"/>
            <a:ext cx="8392886" cy="1930467"/>
          </a:xfrm>
          <a:prstGeom prst="rect">
            <a:avLst/>
          </a:prstGeom>
        </p:spPr>
      </p:pic>
      <p:sp>
        <p:nvSpPr>
          <p:cNvPr id="9" name="TextBox 8">
            <a:extLst>
              <a:ext uri="{FF2B5EF4-FFF2-40B4-BE49-F238E27FC236}">
                <a16:creationId xmlns:a16="http://schemas.microsoft.com/office/drawing/2014/main" id="{40F33C5A-9839-1B46-95BE-C7A492D3FD1E}"/>
              </a:ext>
            </a:extLst>
          </p:cNvPr>
          <p:cNvSpPr txBox="1"/>
          <p:nvPr/>
        </p:nvSpPr>
        <p:spPr>
          <a:xfrm>
            <a:off x="0" y="6356350"/>
            <a:ext cx="2378722"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Tree>
    <p:extLst>
      <p:ext uri="{BB962C8B-B14F-4D97-AF65-F5344CB8AC3E}">
        <p14:creationId xmlns:p14="http://schemas.microsoft.com/office/powerpoint/2010/main" val="2440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pic>
        <p:nvPicPr>
          <p:cNvPr id="10" name="Content Placeholder 9">
            <a:extLst>
              <a:ext uri="{FF2B5EF4-FFF2-40B4-BE49-F238E27FC236}">
                <a16:creationId xmlns:a16="http://schemas.microsoft.com/office/drawing/2014/main" id="{654E4917-53BA-5B4C-83D3-E66138519DE4}"/>
              </a:ext>
            </a:extLst>
          </p:cNvPr>
          <p:cNvPicPr>
            <a:picLocks noGrp="1" noChangeAspect="1"/>
          </p:cNvPicPr>
          <p:nvPr>
            <p:ph idx="1"/>
          </p:nvPr>
        </p:nvPicPr>
        <p:blipFill>
          <a:blip r:embed="rId3"/>
          <a:srcRect/>
          <a:stretch/>
        </p:blipFill>
        <p:spPr>
          <a:xfrm>
            <a:off x="8077896" y="2116565"/>
            <a:ext cx="3820626" cy="3475258"/>
          </a:xfrm>
        </p:spPr>
      </p:pic>
      <p:sp>
        <p:nvSpPr>
          <p:cNvPr id="4" name="Slide Number Placeholder 3">
            <a:extLst>
              <a:ext uri="{FF2B5EF4-FFF2-40B4-BE49-F238E27FC236}">
                <a16:creationId xmlns:a16="http://schemas.microsoft.com/office/drawing/2014/main" id="{E12D168B-B8CB-224F-A686-767F1AD9828F}"/>
              </a:ext>
            </a:extLst>
          </p:cNvPr>
          <p:cNvSpPr>
            <a:spLocks noGrp="1"/>
          </p:cNvSpPr>
          <p:nvPr>
            <p:ph type="sldNum" sz="quarter" idx="12"/>
          </p:nvPr>
        </p:nvSpPr>
        <p:spPr/>
        <p:txBody>
          <a:bodyPr/>
          <a:lstStyle/>
          <a:p>
            <a:fld id="{CBA4AC6D-9836-9F4A-961A-ECAC0CEAF37F}" type="slidenum">
              <a:rPr lang="en-US" smtClean="0"/>
              <a:t>3</a:t>
            </a:fld>
            <a:endParaRPr lang="en-US"/>
          </a:p>
        </p:txBody>
      </p:sp>
      <p:sp>
        <p:nvSpPr>
          <p:cNvPr id="12" name="Content Placeholder 2">
            <a:extLst>
              <a:ext uri="{FF2B5EF4-FFF2-40B4-BE49-F238E27FC236}">
                <a16:creationId xmlns:a16="http://schemas.microsoft.com/office/drawing/2014/main" id="{D6CD482B-8DF3-0148-B886-D7915FACE256}"/>
              </a:ext>
            </a:extLst>
          </p:cNvPr>
          <p:cNvSpPr txBox="1">
            <a:spLocks/>
          </p:cNvSpPr>
          <p:nvPr/>
        </p:nvSpPr>
        <p:spPr>
          <a:xfrm>
            <a:off x="576275" y="1612188"/>
            <a:ext cx="10261456" cy="4217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b="1" dirty="0">
                <a:solidFill>
                  <a:schemeClr val="tx1">
                    <a:lumMod val="85000"/>
                    <a:lumOff val="15000"/>
                  </a:schemeClr>
                </a:solidFill>
                <a:latin typeface="DaunPenh" pitchFamily="2" charset="0"/>
                <a:cs typeface="DaunPenh" pitchFamily="2" charset="0"/>
              </a:rPr>
              <a:t>WDESN</a:t>
            </a:r>
            <a:r>
              <a:rPr lang="he-IL" sz="3000" b="1" dirty="0">
                <a:solidFill>
                  <a:schemeClr val="tx1">
                    <a:lumMod val="85000"/>
                    <a:lumOff val="15000"/>
                  </a:schemeClr>
                </a:solidFill>
                <a:latin typeface="DaunPenh" pitchFamily="2" charset="0"/>
                <a:cs typeface="DaunPenh" pitchFamily="2" charset="0"/>
              </a:rPr>
              <a:t> - </a:t>
            </a:r>
            <a:r>
              <a:rPr lang="en-US" sz="3000" dirty="0">
                <a:solidFill>
                  <a:schemeClr val="tx1">
                    <a:lumMod val="85000"/>
                    <a:lumOff val="15000"/>
                  </a:schemeClr>
                </a:solidFill>
                <a:latin typeface="DaunPenh" pitchFamily="2" charset="0"/>
                <a:cs typeface="DaunPenh" pitchFamily="2" charset="0"/>
              </a:rPr>
              <a:t>Wireless Distributed Environmental Sensor Network</a:t>
            </a:r>
          </a:p>
          <a:p>
            <a:pPr marL="0" indent="0" algn="just">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A new challenge is formed – </a:t>
            </a:r>
            <a:endParaRPr lang="he-IL" sz="3000" dirty="0">
              <a:solidFill>
                <a:schemeClr val="tx1">
                  <a:lumMod val="85000"/>
                  <a:lumOff val="15000"/>
                </a:schemeClr>
              </a:solidFill>
              <a:latin typeface="DaunPenh" pitchFamily="2" charset="0"/>
              <a:cs typeface="DaunPenh" pitchFamily="2" charset="0"/>
            </a:endParaRPr>
          </a:p>
          <a:p>
            <a:pPr marL="0" indent="0" algn="ctr">
              <a:buNone/>
            </a:pPr>
            <a:r>
              <a:rPr lang="en-US" sz="3200" b="1" dirty="0">
                <a:solidFill>
                  <a:schemeClr val="tx1">
                    <a:lumMod val="85000"/>
                    <a:lumOff val="15000"/>
                  </a:schemeClr>
                </a:solidFill>
                <a:latin typeface="DaunPenh" pitchFamily="2" charset="0"/>
                <a:cs typeface="DaunPenh" pitchFamily="2" charset="0"/>
              </a:rPr>
              <a:t>what is the best way to deploy</a:t>
            </a:r>
          </a:p>
          <a:p>
            <a:pPr marL="0" indent="0" algn="ctr">
              <a:buNone/>
            </a:pPr>
            <a:r>
              <a:rPr lang="en-US" sz="3200" b="1" dirty="0">
                <a:solidFill>
                  <a:schemeClr val="tx1">
                    <a:lumMod val="85000"/>
                    <a:lumOff val="15000"/>
                  </a:schemeClr>
                </a:solidFill>
                <a:latin typeface="DaunPenh" pitchFamily="2" charset="0"/>
                <a:cs typeface="DaunPenh" pitchFamily="2" charset="0"/>
              </a:rPr>
              <a:t>a network of sensors? </a:t>
            </a:r>
          </a:p>
          <a:p>
            <a:pPr marL="0" indent="0" algn="ctr">
              <a:buNone/>
            </a:pPr>
            <a:endParaRPr lang="en-US" sz="3000" dirty="0">
              <a:solidFill>
                <a:schemeClr val="tx1">
                  <a:lumMod val="85000"/>
                  <a:lumOff val="15000"/>
                </a:schemeClr>
              </a:solidFill>
              <a:latin typeface="DaunPenh" pitchFamily="2" charset="0"/>
              <a:cs typeface="DaunPenh" pitchFamily="2" charset="0"/>
            </a:endParaRPr>
          </a:p>
          <a:p>
            <a:pPr algn="just"/>
            <a:r>
              <a:rPr lang="en-US" sz="3000" dirty="0">
                <a:solidFill>
                  <a:schemeClr val="tx1">
                    <a:lumMod val="85000"/>
                    <a:lumOff val="15000"/>
                  </a:schemeClr>
                </a:solidFill>
                <a:latin typeface="DaunPenh" pitchFamily="2" charset="0"/>
                <a:cs typeface="DaunPenh" pitchFamily="2" charset="0"/>
              </a:rPr>
              <a:t>If resources are unlimited, the task is easy</a:t>
            </a:r>
          </a:p>
        </p:txBody>
      </p:sp>
      <p:pic>
        <p:nvPicPr>
          <p:cNvPr id="15" name="Content Placeholder 10">
            <a:extLst>
              <a:ext uri="{FF2B5EF4-FFF2-40B4-BE49-F238E27FC236}">
                <a16:creationId xmlns:a16="http://schemas.microsoft.com/office/drawing/2014/main" id="{95595675-E08C-A648-8F56-CA84D8374554}"/>
              </a:ext>
            </a:extLst>
          </p:cNvPr>
          <p:cNvPicPr>
            <a:picLocks noChangeAspect="1"/>
          </p:cNvPicPr>
          <p:nvPr/>
        </p:nvPicPr>
        <p:blipFill rotWithShape="1">
          <a:blip r:embed="rId4"/>
          <a:srcRect l="21340" t="20887" r="35669" b="25618"/>
          <a:stretch/>
        </p:blipFill>
        <p:spPr>
          <a:xfrm>
            <a:off x="8598291" y="3744745"/>
            <a:ext cx="155667" cy="168121"/>
          </a:xfrm>
          <a:prstGeom prst="ellipse">
            <a:avLst/>
          </a:prstGeom>
        </p:spPr>
      </p:pic>
      <p:sp>
        <p:nvSpPr>
          <p:cNvPr id="16" name="Slide Number Placeholder 3">
            <a:extLst>
              <a:ext uri="{FF2B5EF4-FFF2-40B4-BE49-F238E27FC236}">
                <a16:creationId xmlns:a16="http://schemas.microsoft.com/office/drawing/2014/main" id="{90D2B5AC-F7A6-7A48-9663-C93927E9379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A4AC6D-9836-9F4A-961A-ECAC0CEAF37F}" type="slidenum">
              <a:rPr lang="en-US" smtClean="0"/>
              <a:pPr/>
              <a:t>3</a:t>
            </a:fld>
            <a:endParaRPr lang="en-US"/>
          </a:p>
        </p:txBody>
      </p:sp>
      <p:pic>
        <p:nvPicPr>
          <p:cNvPr id="20" name="Content Placeholder 10">
            <a:extLst>
              <a:ext uri="{FF2B5EF4-FFF2-40B4-BE49-F238E27FC236}">
                <a16:creationId xmlns:a16="http://schemas.microsoft.com/office/drawing/2014/main" id="{A07C2222-C1E4-3D43-AAB1-D0106B5B336C}"/>
              </a:ext>
            </a:extLst>
          </p:cNvPr>
          <p:cNvPicPr>
            <a:picLocks noChangeAspect="1"/>
          </p:cNvPicPr>
          <p:nvPr/>
        </p:nvPicPr>
        <p:blipFill rotWithShape="1">
          <a:blip r:embed="rId4"/>
          <a:srcRect l="21340" t="20887" r="35669" b="25618"/>
          <a:stretch/>
        </p:blipFill>
        <p:spPr>
          <a:xfrm>
            <a:off x="9764695" y="3979200"/>
            <a:ext cx="155667" cy="168121"/>
          </a:xfrm>
          <a:prstGeom prst="ellipse">
            <a:avLst/>
          </a:prstGeom>
        </p:spPr>
      </p:pic>
      <p:pic>
        <p:nvPicPr>
          <p:cNvPr id="21" name="Content Placeholder 10">
            <a:extLst>
              <a:ext uri="{FF2B5EF4-FFF2-40B4-BE49-F238E27FC236}">
                <a16:creationId xmlns:a16="http://schemas.microsoft.com/office/drawing/2014/main" id="{AE4C999C-B206-6C41-9B27-8298D552F9CA}"/>
              </a:ext>
            </a:extLst>
          </p:cNvPr>
          <p:cNvPicPr>
            <a:picLocks noChangeAspect="1"/>
          </p:cNvPicPr>
          <p:nvPr/>
        </p:nvPicPr>
        <p:blipFill rotWithShape="1">
          <a:blip r:embed="rId4"/>
          <a:srcRect l="21340" t="20887" r="35669" b="25618"/>
          <a:stretch/>
        </p:blipFill>
        <p:spPr>
          <a:xfrm>
            <a:off x="9013165" y="3872526"/>
            <a:ext cx="155667" cy="168121"/>
          </a:xfrm>
          <a:prstGeom prst="ellipse">
            <a:avLst/>
          </a:prstGeom>
        </p:spPr>
      </p:pic>
      <p:pic>
        <p:nvPicPr>
          <p:cNvPr id="22" name="Content Placeholder 10">
            <a:extLst>
              <a:ext uri="{FF2B5EF4-FFF2-40B4-BE49-F238E27FC236}">
                <a16:creationId xmlns:a16="http://schemas.microsoft.com/office/drawing/2014/main" id="{E2095F1F-1295-454E-A79D-853CF8777FAB}"/>
              </a:ext>
            </a:extLst>
          </p:cNvPr>
          <p:cNvPicPr>
            <a:picLocks noChangeAspect="1"/>
          </p:cNvPicPr>
          <p:nvPr/>
        </p:nvPicPr>
        <p:blipFill rotWithShape="1">
          <a:blip r:embed="rId4"/>
          <a:srcRect l="21340" t="20887" r="35669" b="25618"/>
          <a:stretch/>
        </p:blipFill>
        <p:spPr>
          <a:xfrm>
            <a:off x="10766463" y="3938383"/>
            <a:ext cx="155667" cy="168121"/>
          </a:xfrm>
          <a:prstGeom prst="ellipse">
            <a:avLst/>
          </a:prstGeom>
        </p:spPr>
      </p:pic>
      <p:pic>
        <p:nvPicPr>
          <p:cNvPr id="23" name="Content Placeholder 10">
            <a:extLst>
              <a:ext uri="{FF2B5EF4-FFF2-40B4-BE49-F238E27FC236}">
                <a16:creationId xmlns:a16="http://schemas.microsoft.com/office/drawing/2014/main" id="{554CEDE8-E751-274C-9504-E16FB78DE363}"/>
              </a:ext>
            </a:extLst>
          </p:cNvPr>
          <p:cNvPicPr>
            <a:picLocks noChangeAspect="1"/>
          </p:cNvPicPr>
          <p:nvPr/>
        </p:nvPicPr>
        <p:blipFill rotWithShape="1">
          <a:blip r:embed="rId4"/>
          <a:srcRect l="21340" t="20887" r="35669" b="25618"/>
          <a:stretch/>
        </p:blipFill>
        <p:spPr>
          <a:xfrm>
            <a:off x="10160713" y="3700596"/>
            <a:ext cx="155667" cy="168121"/>
          </a:xfrm>
          <a:prstGeom prst="ellipse">
            <a:avLst/>
          </a:prstGeom>
        </p:spPr>
      </p:pic>
      <p:pic>
        <p:nvPicPr>
          <p:cNvPr id="24" name="Content Placeholder 10">
            <a:extLst>
              <a:ext uri="{FF2B5EF4-FFF2-40B4-BE49-F238E27FC236}">
                <a16:creationId xmlns:a16="http://schemas.microsoft.com/office/drawing/2014/main" id="{E008D9E9-9659-C848-B95F-80A7107CF664}"/>
              </a:ext>
            </a:extLst>
          </p:cNvPr>
          <p:cNvPicPr>
            <a:picLocks noChangeAspect="1"/>
          </p:cNvPicPr>
          <p:nvPr/>
        </p:nvPicPr>
        <p:blipFill rotWithShape="1">
          <a:blip r:embed="rId4"/>
          <a:srcRect l="21340" t="20887" r="35669" b="25618"/>
          <a:stretch/>
        </p:blipFill>
        <p:spPr>
          <a:xfrm>
            <a:off x="9192651" y="4764574"/>
            <a:ext cx="155667" cy="168121"/>
          </a:xfrm>
          <a:prstGeom prst="ellipse">
            <a:avLst/>
          </a:prstGeom>
        </p:spPr>
      </p:pic>
      <p:pic>
        <p:nvPicPr>
          <p:cNvPr id="25" name="Content Placeholder 10">
            <a:extLst>
              <a:ext uri="{FF2B5EF4-FFF2-40B4-BE49-F238E27FC236}">
                <a16:creationId xmlns:a16="http://schemas.microsoft.com/office/drawing/2014/main" id="{2971DA96-09C5-B947-B3AE-E758F8DE314D}"/>
              </a:ext>
            </a:extLst>
          </p:cNvPr>
          <p:cNvPicPr>
            <a:picLocks noChangeAspect="1"/>
          </p:cNvPicPr>
          <p:nvPr/>
        </p:nvPicPr>
        <p:blipFill rotWithShape="1">
          <a:blip r:embed="rId4"/>
          <a:srcRect l="21340" t="20887" r="35669" b="25618"/>
          <a:stretch/>
        </p:blipFill>
        <p:spPr>
          <a:xfrm>
            <a:off x="10330474" y="4162542"/>
            <a:ext cx="155667" cy="168121"/>
          </a:xfrm>
          <a:prstGeom prst="ellipse">
            <a:avLst/>
          </a:prstGeom>
        </p:spPr>
      </p:pic>
      <p:pic>
        <p:nvPicPr>
          <p:cNvPr id="26" name="Content Placeholder 10">
            <a:extLst>
              <a:ext uri="{FF2B5EF4-FFF2-40B4-BE49-F238E27FC236}">
                <a16:creationId xmlns:a16="http://schemas.microsoft.com/office/drawing/2014/main" id="{05B1685C-C0C5-8749-83CD-49478E7DBAFD}"/>
              </a:ext>
            </a:extLst>
          </p:cNvPr>
          <p:cNvPicPr>
            <a:picLocks noChangeAspect="1"/>
          </p:cNvPicPr>
          <p:nvPr/>
        </p:nvPicPr>
        <p:blipFill rotWithShape="1">
          <a:blip r:embed="rId4"/>
          <a:srcRect l="21340" t="20887" r="35669" b="25618"/>
          <a:stretch/>
        </p:blipFill>
        <p:spPr>
          <a:xfrm>
            <a:off x="11200513" y="4861741"/>
            <a:ext cx="155667" cy="168121"/>
          </a:xfrm>
          <a:prstGeom prst="ellipse">
            <a:avLst/>
          </a:prstGeom>
        </p:spPr>
      </p:pic>
      <p:pic>
        <p:nvPicPr>
          <p:cNvPr id="27" name="Content Placeholder 10">
            <a:extLst>
              <a:ext uri="{FF2B5EF4-FFF2-40B4-BE49-F238E27FC236}">
                <a16:creationId xmlns:a16="http://schemas.microsoft.com/office/drawing/2014/main" id="{CDD9D70B-D739-3E4E-9832-F1E7D4304CA8}"/>
              </a:ext>
            </a:extLst>
          </p:cNvPr>
          <p:cNvPicPr>
            <a:picLocks noChangeAspect="1"/>
          </p:cNvPicPr>
          <p:nvPr/>
        </p:nvPicPr>
        <p:blipFill rotWithShape="1">
          <a:blip r:embed="rId4"/>
          <a:srcRect l="21340" t="20887" r="35669" b="25618"/>
          <a:stretch/>
        </p:blipFill>
        <p:spPr>
          <a:xfrm>
            <a:off x="10823425" y="4963477"/>
            <a:ext cx="155667" cy="168121"/>
          </a:xfrm>
          <a:prstGeom prst="ellipse">
            <a:avLst/>
          </a:prstGeom>
        </p:spPr>
      </p:pic>
      <p:pic>
        <p:nvPicPr>
          <p:cNvPr id="28" name="Content Placeholder 10">
            <a:extLst>
              <a:ext uri="{FF2B5EF4-FFF2-40B4-BE49-F238E27FC236}">
                <a16:creationId xmlns:a16="http://schemas.microsoft.com/office/drawing/2014/main" id="{514C954D-B36A-4F4D-B0F2-208865FFEFB8}"/>
              </a:ext>
            </a:extLst>
          </p:cNvPr>
          <p:cNvPicPr>
            <a:picLocks noChangeAspect="1"/>
          </p:cNvPicPr>
          <p:nvPr/>
        </p:nvPicPr>
        <p:blipFill rotWithShape="1">
          <a:blip r:embed="rId4"/>
          <a:srcRect l="21340" t="20887" r="35669" b="25618"/>
          <a:stretch/>
        </p:blipFill>
        <p:spPr>
          <a:xfrm>
            <a:off x="10281928" y="5132108"/>
            <a:ext cx="155667" cy="168121"/>
          </a:xfrm>
          <a:prstGeom prst="ellipse">
            <a:avLst/>
          </a:prstGeom>
        </p:spPr>
      </p:pic>
      <p:pic>
        <p:nvPicPr>
          <p:cNvPr id="29" name="Content Placeholder 10">
            <a:extLst>
              <a:ext uri="{FF2B5EF4-FFF2-40B4-BE49-F238E27FC236}">
                <a16:creationId xmlns:a16="http://schemas.microsoft.com/office/drawing/2014/main" id="{B04AF616-0EDB-674E-8038-D4353F8B40CC}"/>
              </a:ext>
            </a:extLst>
          </p:cNvPr>
          <p:cNvPicPr>
            <a:picLocks noChangeAspect="1"/>
          </p:cNvPicPr>
          <p:nvPr/>
        </p:nvPicPr>
        <p:blipFill rotWithShape="1">
          <a:blip r:embed="rId4"/>
          <a:srcRect l="21340" t="20887" r="35669" b="25618"/>
          <a:stretch/>
        </p:blipFill>
        <p:spPr>
          <a:xfrm>
            <a:off x="9012121" y="2826523"/>
            <a:ext cx="155667" cy="168121"/>
          </a:xfrm>
          <a:prstGeom prst="ellipse">
            <a:avLst/>
          </a:prstGeom>
        </p:spPr>
      </p:pic>
      <p:pic>
        <p:nvPicPr>
          <p:cNvPr id="30" name="Content Placeholder 10">
            <a:extLst>
              <a:ext uri="{FF2B5EF4-FFF2-40B4-BE49-F238E27FC236}">
                <a16:creationId xmlns:a16="http://schemas.microsoft.com/office/drawing/2014/main" id="{2CA56E39-6FA0-1A4F-93E8-03CA0F793005}"/>
              </a:ext>
            </a:extLst>
          </p:cNvPr>
          <p:cNvPicPr>
            <a:picLocks noChangeAspect="1"/>
          </p:cNvPicPr>
          <p:nvPr/>
        </p:nvPicPr>
        <p:blipFill rotWithShape="1">
          <a:blip r:embed="rId4"/>
          <a:srcRect l="21340" t="20887" r="35669" b="25618"/>
          <a:stretch/>
        </p:blipFill>
        <p:spPr>
          <a:xfrm>
            <a:off x="9930267" y="2651196"/>
            <a:ext cx="155667" cy="168121"/>
          </a:xfrm>
          <a:prstGeom prst="ellipse">
            <a:avLst/>
          </a:prstGeom>
        </p:spPr>
      </p:pic>
      <p:pic>
        <p:nvPicPr>
          <p:cNvPr id="31" name="Content Placeholder 10">
            <a:extLst>
              <a:ext uri="{FF2B5EF4-FFF2-40B4-BE49-F238E27FC236}">
                <a16:creationId xmlns:a16="http://schemas.microsoft.com/office/drawing/2014/main" id="{20D013E9-CCE3-E84B-8FA8-2F41C65E244C}"/>
              </a:ext>
            </a:extLst>
          </p:cNvPr>
          <p:cNvPicPr>
            <a:picLocks noChangeAspect="1"/>
          </p:cNvPicPr>
          <p:nvPr/>
        </p:nvPicPr>
        <p:blipFill rotWithShape="1">
          <a:blip r:embed="rId4"/>
          <a:srcRect l="21340" t="20887" r="35669" b="25618"/>
          <a:stretch/>
        </p:blipFill>
        <p:spPr>
          <a:xfrm>
            <a:off x="9398840" y="2373206"/>
            <a:ext cx="155667" cy="168121"/>
          </a:xfrm>
          <a:prstGeom prst="ellipse">
            <a:avLst/>
          </a:prstGeom>
        </p:spPr>
      </p:pic>
      <p:pic>
        <p:nvPicPr>
          <p:cNvPr id="32" name="Content Placeholder 10">
            <a:extLst>
              <a:ext uri="{FF2B5EF4-FFF2-40B4-BE49-F238E27FC236}">
                <a16:creationId xmlns:a16="http://schemas.microsoft.com/office/drawing/2014/main" id="{B5E998AB-5504-824B-A358-238D129B2C8D}"/>
              </a:ext>
            </a:extLst>
          </p:cNvPr>
          <p:cNvPicPr>
            <a:picLocks noChangeAspect="1"/>
          </p:cNvPicPr>
          <p:nvPr/>
        </p:nvPicPr>
        <p:blipFill rotWithShape="1">
          <a:blip r:embed="rId4"/>
          <a:srcRect l="21340" t="20887" r="35669" b="25618"/>
          <a:stretch/>
        </p:blipFill>
        <p:spPr>
          <a:xfrm>
            <a:off x="11561041" y="2918873"/>
            <a:ext cx="155667" cy="168121"/>
          </a:xfrm>
          <a:prstGeom prst="ellipse">
            <a:avLst/>
          </a:prstGeom>
        </p:spPr>
      </p:pic>
      <p:pic>
        <p:nvPicPr>
          <p:cNvPr id="33" name="Content Placeholder 10">
            <a:extLst>
              <a:ext uri="{FF2B5EF4-FFF2-40B4-BE49-F238E27FC236}">
                <a16:creationId xmlns:a16="http://schemas.microsoft.com/office/drawing/2014/main" id="{0476D2E5-6400-A942-AB76-1CE298EC766F}"/>
              </a:ext>
            </a:extLst>
          </p:cNvPr>
          <p:cNvPicPr>
            <a:picLocks noChangeAspect="1"/>
          </p:cNvPicPr>
          <p:nvPr/>
        </p:nvPicPr>
        <p:blipFill rotWithShape="1">
          <a:blip r:embed="rId4"/>
          <a:srcRect l="21340" t="20887" r="35669" b="25618"/>
          <a:stretch/>
        </p:blipFill>
        <p:spPr>
          <a:xfrm>
            <a:off x="10311384" y="2347888"/>
            <a:ext cx="155667" cy="168121"/>
          </a:xfrm>
          <a:prstGeom prst="ellipse">
            <a:avLst/>
          </a:prstGeom>
        </p:spPr>
      </p:pic>
      <p:pic>
        <p:nvPicPr>
          <p:cNvPr id="34" name="Content Placeholder 10">
            <a:extLst>
              <a:ext uri="{FF2B5EF4-FFF2-40B4-BE49-F238E27FC236}">
                <a16:creationId xmlns:a16="http://schemas.microsoft.com/office/drawing/2014/main" id="{3B4C0F19-5906-8A4F-AD94-0DA223839664}"/>
              </a:ext>
            </a:extLst>
          </p:cNvPr>
          <p:cNvPicPr>
            <a:picLocks noChangeAspect="1"/>
          </p:cNvPicPr>
          <p:nvPr/>
        </p:nvPicPr>
        <p:blipFill rotWithShape="1">
          <a:blip r:embed="rId4"/>
          <a:srcRect l="21340" t="20887" r="35669" b="25618"/>
          <a:stretch/>
        </p:blipFill>
        <p:spPr>
          <a:xfrm>
            <a:off x="9930267" y="3069886"/>
            <a:ext cx="155667" cy="168121"/>
          </a:xfrm>
          <a:prstGeom prst="ellipse">
            <a:avLst/>
          </a:prstGeom>
        </p:spPr>
      </p:pic>
      <p:pic>
        <p:nvPicPr>
          <p:cNvPr id="35" name="Content Placeholder 10">
            <a:extLst>
              <a:ext uri="{FF2B5EF4-FFF2-40B4-BE49-F238E27FC236}">
                <a16:creationId xmlns:a16="http://schemas.microsoft.com/office/drawing/2014/main" id="{35D5CE68-7870-D042-83FE-D5242602E1B9}"/>
              </a:ext>
            </a:extLst>
          </p:cNvPr>
          <p:cNvPicPr>
            <a:picLocks noChangeAspect="1"/>
          </p:cNvPicPr>
          <p:nvPr/>
        </p:nvPicPr>
        <p:blipFill rotWithShape="1">
          <a:blip r:embed="rId4"/>
          <a:srcRect l="21340" t="20887" r="35669" b="25618"/>
          <a:stretch/>
        </p:blipFill>
        <p:spPr>
          <a:xfrm>
            <a:off x="10891366" y="2398968"/>
            <a:ext cx="155667" cy="168121"/>
          </a:xfrm>
          <a:prstGeom prst="ellipse">
            <a:avLst/>
          </a:prstGeom>
        </p:spPr>
      </p:pic>
      <p:pic>
        <p:nvPicPr>
          <p:cNvPr id="36" name="Content Placeholder 10">
            <a:extLst>
              <a:ext uri="{FF2B5EF4-FFF2-40B4-BE49-F238E27FC236}">
                <a16:creationId xmlns:a16="http://schemas.microsoft.com/office/drawing/2014/main" id="{00358944-AD47-AD46-BB95-7404BCACFE7A}"/>
              </a:ext>
            </a:extLst>
          </p:cNvPr>
          <p:cNvPicPr>
            <a:picLocks noChangeAspect="1"/>
          </p:cNvPicPr>
          <p:nvPr/>
        </p:nvPicPr>
        <p:blipFill rotWithShape="1">
          <a:blip r:embed="rId4"/>
          <a:srcRect l="21340" t="20887" r="35669" b="25618"/>
          <a:stretch/>
        </p:blipFill>
        <p:spPr>
          <a:xfrm>
            <a:off x="11333970" y="3673240"/>
            <a:ext cx="155667" cy="168121"/>
          </a:xfrm>
          <a:prstGeom prst="ellipse">
            <a:avLst/>
          </a:prstGeom>
        </p:spPr>
      </p:pic>
      <p:pic>
        <p:nvPicPr>
          <p:cNvPr id="37" name="Content Placeholder 10">
            <a:extLst>
              <a:ext uri="{FF2B5EF4-FFF2-40B4-BE49-F238E27FC236}">
                <a16:creationId xmlns:a16="http://schemas.microsoft.com/office/drawing/2014/main" id="{C0F1233F-08AB-8A41-8076-EB20151BBD36}"/>
              </a:ext>
            </a:extLst>
          </p:cNvPr>
          <p:cNvPicPr>
            <a:picLocks noChangeAspect="1"/>
          </p:cNvPicPr>
          <p:nvPr/>
        </p:nvPicPr>
        <p:blipFill rotWithShape="1">
          <a:blip r:embed="rId4"/>
          <a:srcRect l="21340" t="20887" r="35669" b="25618"/>
          <a:stretch/>
        </p:blipFill>
        <p:spPr>
          <a:xfrm>
            <a:off x="11561041" y="3268789"/>
            <a:ext cx="155667" cy="168121"/>
          </a:xfrm>
          <a:prstGeom prst="ellipse">
            <a:avLst/>
          </a:prstGeom>
        </p:spPr>
      </p:pic>
      <p:pic>
        <p:nvPicPr>
          <p:cNvPr id="38" name="Content Placeholder 10">
            <a:extLst>
              <a:ext uri="{FF2B5EF4-FFF2-40B4-BE49-F238E27FC236}">
                <a16:creationId xmlns:a16="http://schemas.microsoft.com/office/drawing/2014/main" id="{7E5D682B-4270-5446-BA20-A1086A03F967}"/>
              </a:ext>
            </a:extLst>
          </p:cNvPr>
          <p:cNvPicPr>
            <a:picLocks noChangeAspect="1"/>
          </p:cNvPicPr>
          <p:nvPr/>
        </p:nvPicPr>
        <p:blipFill rotWithShape="1">
          <a:blip r:embed="rId4"/>
          <a:srcRect l="21340" t="20887" r="35669" b="25618"/>
          <a:stretch/>
        </p:blipFill>
        <p:spPr>
          <a:xfrm>
            <a:off x="11019544" y="3437420"/>
            <a:ext cx="155667" cy="168121"/>
          </a:xfrm>
          <a:prstGeom prst="ellipse">
            <a:avLst/>
          </a:prstGeom>
        </p:spPr>
      </p:pic>
      <p:pic>
        <p:nvPicPr>
          <p:cNvPr id="39" name="Content Placeholder 10">
            <a:extLst>
              <a:ext uri="{FF2B5EF4-FFF2-40B4-BE49-F238E27FC236}">
                <a16:creationId xmlns:a16="http://schemas.microsoft.com/office/drawing/2014/main" id="{15598FB3-775A-3142-B08A-51D4B91AF4AF}"/>
              </a:ext>
            </a:extLst>
          </p:cNvPr>
          <p:cNvPicPr>
            <a:picLocks noChangeAspect="1"/>
          </p:cNvPicPr>
          <p:nvPr/>
        </p:nvPicPr>
        <p:blipFill rotWithShape="1">
          <a:blip r:embed="rId4"/>
          <a:srcRect l="21340" t="20887" r="35669" b="25618"/>
          <a:stretch/>
        </p:blipFill>
        <p:spPr>
          <a:xfrm>
            <a:off x="8878707" y="3147337"/>
            <a:ext cx="155667" cy="168121"/>
          </a:xfrm>
          <a:prstGeom prst="ellipse">
            <a:avLst/>
          </a:prstGeom>
        </p:spPr>
      </p:pic>
      <p:pic>
        <p:nvPicPr>
          <p:cNvPr id="40" name="Content Placeholder 10">
            <a:extLst>
              <a:ext uri="{FF2B5EF4-FFF2-40B4-BE49-F238E27FC236}">
                <a16:creationId xmlns:a16="http://schemas.microsoft.com/office/drawing/2014/main" id="{261B36D4-884D-8342-895A-639B6BD4D4A5}"/>
              </a:ext>
            </a:extLst>
          </p:cNvPr>
          <p:cNvPicPr>
            <a:picLocks noChangeAspect="1"/>
          </p:cNvPicPr>
          <p:nvPr/>
        </p:nvPicPr>
        <p:blipFill rotWithShape="1">
          <a:blip r:embed="rId4"/>
          <a:srcRect l="21340" t="20887" r="35669" b="25618"/>
          <a:stretch/>
        </p:blipFill>
        <p:spPr>
          <a:xfrm>
            <a:off x="10045111" y="3381792"/>
            <a:ext cx="155667" cy="168121"/>
          </a:xfrm>
          <a:prstGeom prst="ellipse">
            <a:avLst/>
          </a:prstGeom>
        </p:spPr>
      </p:pic>
      <p:pic>
        <p:nvPicPr>
          <p:cNvPr id="41" name="Content Placeholder 10">
            <a:extLst>
              <a:ext uri="{FF2B5EF4-FFF2-40B4-BE49-F238E27FC236}">
                <a16:creationId xmlns:a16="http://schemas.microsoft.com/office/drawing/2014/main" id="{F9783FD2-A180-0546-BB87-F38A12D57C4F}"/>
              </a:ext>
            </a:extLst>
          </p:cNvPr>
          <p:cNvPicPr>
            <a:picLocks noChangeAspect="1"/>
          </p:cNvPicPr>
          <p:nvPr/>
        </p:nvPicPr>
        <p:blipFill rotWithShape="1">
          <a:blip r:embed="rId4"/>
          <a:srcRect l="21340" t="20887" r="35669" b="25618"/>
          <a:stretch/>
        </p:blipFill>
        <p:spPr>
          <a:xfrm>
            <a:off x="9293581" y="3275118"/>
            <a:ext cx="155667" cy="168121"/>
          </a:xfrm>
          <a:prstGeom prst="ellipse">
            <a:avLst/>
          </a:prstGeom>
        </p:spPr>
      </p:pic>
      <p:pic>
        <p:nvPicPr>
          <p:cNvPr id="42" name="Content Placeholder 10">
            <a:extLst>
              <a:ext uri="{FF2B5EF4-FFF2-40B4-BE49-F238E27FC236}">
                <a16:creationId xmlns:a16="http://schemas.microsoft.com/office/drawing/2014/main" id="{3E77FD4C-1DC5-B94C-87FF-7AE5EA2FA72D}"/>
              </a:ext>
            </a:extLst>
          </p:cNvPr>
          <p:cNvPicPr>
            <a:picLocks noChangeAspect="1"/>
          </p:cNvPicPr>
          <p:nvPr/>
        </p:nvPicPr>
        <p:blipFill rotWithShape="1">
          <a:blip r:embed="rId4"/>
          <a:srcRect l="21340" t="20887" r="35669" b="25618"/>
          <a:stretch/>
        </p:blipFill>
        <p:spPr>
          <a:xfrm>
            <a:off x="11046879" y="3340975"/>
            <a:ext cx="155667" cy="168121"/>
          </a:xfrm>
          <a:prstGeom prst="ellipse">
            <a:avLst/>
          </a:prstGeom>
        </p:spPr>
      </p:pic>
      <p:pic>
        <p:nvPicPr>
          <p:cNvPr id="43" name="Content Placeholder 10">
            <a:extLst>
              <a:ext uri="{FF2B5EF4-FFF2-40B4-BE49-F238E27FC236}">
                <a16:creationId xmlns:a16="http://schemas.microsoft.com/office/drawing/2014/main" id="{36D9D292-36A0-6F40-BC5E-E5753EC2EEDC}"/>
              </a:ext>
            </a:extLst>
          </p:cNvPr>
          <p:cNvPicPr>
            <a:picLocks noChangeAspect="1"/>
          </p:cNvPicPr>
          <p:nvPr/>
        </p:nvPicPr>
        <p:blipFill rotWithShape="1">
          <a:blip r:embed="rId4"/>
          <a:srcRect l="21340" t="20887" r="35669" b="25618"/>
          <a:stretch/>
        </p:blipFill>
        <p:spPr>
          <a:xfrm>
            <a:off x="10441129" y="3103188"/>
            <a:ext cx="155667" cy="168121"/>
          </a:xfrm>
          <a:prstGeom prst="ellipse">
            <a:avLst/>
          </a:prstGeom>
        </p:spPr>
      </p:pic>
      <p:pic>
        <p:nvPicPr>
          <p:cNvPr id="44" name="Content Placeholder 10">
            <a:extLst>
              <a:ext uri="{FF2B5EF4-FFF2-40B4-BE49-F238E27FC236}">
                <a16:creationId xmlns:a16="http://schemas.microsoft.com/office/drawing/2014/main" id="{5BDA7B6E-02DC-F446-A16F-A103EBBFFA2C}"/>
              </a:ext>
            </a:extLst>
          </p:cNvPr>
          <p:cNvPicPr>
            <a:picLocks noChangeAspect="1"/>
          </p:cNvPicPr>
          <p:nvPr/>
        </p:nvPicPr>
        <p:blipFill rotWithShape="1">
          <a:blip r:embed="rId4"/>
          <a:srcRect l="21340" t="20887" r="35669" b="25618"/>
          <a:stretch/>
        </p:blipFill>
        <p:spPr>
          <a:xfrm>
            <a:off x="9473067" y="4167166"/>
            <a:ext cx="155667" cy="168121"/>
          </a:xfrm>
          <a:prstGeom prst="ellipse">
            <a:avLst/>
          </a:prstGeom>
        </p:spPr>
      </p:pic>
      <p:pic>
        <p:nvPicPr>
          <p:cNvPr id="45" name="Content Placeholder 10">
            <a:extLst>
              <a:ext uri="{FF2B5EF4-FFF2-40B4-BE49-F238E27FC236}">
                <a16:creationId xmlns:a16="http://schemas.microsoft.com/office/drawing/2014/main" id="{F1B01A6D-7E12-F649-BA52-500C0C022650}"/>
              </a:ext>
            </a:extLst>
          </p:cNvPr>
          <p:cNvPicPr>
            <a:picLocks noChangeAspect="1"/>
          </p:cNvPicPr>
          <p:nvPr/>
        </p:nvPicPr>
        <p:blipFill rotWithShape="1">
          <a:blip r:embed="rId4"/>
          <a:srcRect l="21340" t="20887" r="35669" b="25618"/>
          <a:stretch/>
        </p:blipFill>
        <p:spPr>
          <a:xfrm>
            <a:off x="10610890" y="3565134"/>
            <a:ext cx="155667" cy="168121"/>
          </a:xfrm>
          <a:prstGeom prst="ellipse">
            <a:avLst/>
          </a:prstGeom>
        </p:spPr>
      </p:pic>
      <p:pic>
        <p:nvPicPr>
          <p:cNvPr id="46" name="Content Placeholder 10">
            <a:extLst>
              <a:ext uri="{FF2B5EF4-FFF2-40B4-BE49-F238E27FC236}">
                <a16:creationId xmlns:a16="http://schemas.microsoft.com/office/drawing/2014/main" id="{A9993175-8616-7E42-B6C1-A8E078D99F90}"/>
              </a:ext>
            </a:extLst>
          </p:cNvPr>
          <p:cNvPicPr>
            <a:picLocks noChangeAspect="1"/>
          </p:cNvPicPr>
          <p:nvPr/>
        </p:nvPicPr>
        <p:blipFill rotWithShape="1">
          <a:blip r:embed="rId4"/>
          <a:srcRect l="21340" t="20887" r="35669" b="25618"/>
          <a:stretch/>
        </p:blipFill>
        <p:spPr>
          <a:xfrm>
            <a:off x="11480929" y="4264333"/>
            <a:ext cx="155667" cy="168121"/>
          </a:xfrm>
          <a:prstGeom prst="ellipse">
            <a:avLst/>
          </a:prstGeom>
        </p:spPr>
      </p:pic>
      <p:pic>
        <p:nvPicPr>
          <p:cNvPr id="47" name="Content Placeholder 10">
            <a:extLst>
              <a:ext uri="{FF2B5EF4-FFF2-40B4-BE49-F238E27FC236}">
                <a16:creationId xmlns:a16="http://schemas.microsoft.com/office/drawing/2014/main" id="{E88DDB7E-F26B-BD4B-AEE7-E2D4CD1ABB19}"/>
              </a:ext>
            </a:extLst>
          </p:cNvPr>
          <p:cNvPicPr>
            <a:picLocks noChangeAspect="1"/>
          </p:cNvPicPr>
          <p:nvPr/>
        </p:nvPicPr>
        <p:blipFill rotWithShape="1">
          <a:blip r:embed="rId4"/>
          <a:srcRect l="21340" t="20887" r="35669" b="25618"/>
          <a:stretch/>
        </p:blipFill>
        <p:spPr>
          <a:xfrm>
            <a:off x="11103841" y="4366069"/>
            <a:ext cx="155667" cy="168121"/>
          </a:xfrm>
          <a:prstGeom prst="ellipse">
            <a:avLst/>
          </a:prstGeom>
        </p:spPr>
      </p:pic>
      <p:pic>
        <p:nvPicPr>
          <p:cNvPr id="48" name="Content Placeholder 10">
            <a:extLst>
              <a:ext uri="{FF2B5EF4-FFF2-40B4-BE49-F238E27FC236}">
                <a16:creationId xmlns:a16="http://schemas.microsoft.com/office/drawing/2014/main" id="{81B60D81-087B-144B-BB0A-251541861B92}"/>
              </a:ext>
            </a:extLst>
          </p:cNvPr>
          <p:cNvPicPr>
            <a:picLocks noChangeAspect="1"/>
          </p:cNvPicPr>
          <p:nvPr/>
        </p:nvPicPr>
        <p:blipFill rotWithShape="1">
          <a:blip r:embed="rId4"/>
          <a:srcRect l="21340" t="20887" r="35669" b="25618"/>
          <a:stretch/>
        </p:blipFill>
        <p:spPr>
          <a:xfrm>
            <a:off x="10562344" y="4534700"/>
            <a:ext cx="155667" cy="168121"/>
          </a:xfrm>
          <a:prstGeom prst="ellipse">
            <a:avLst/>
          </a:prstGeom>
        </p:spPr>
      </p:pic>
    </p:spTree>
    <p:extLst>
      <p:ext uri="{BB962C8B-B14F-4D97-AF65-F5344CB8AC3E}">
        <p14:creationId xmlns:p14="http://schemas.microsoft.com/office/powerpoint/2010/main" val="22993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5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50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50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500"/>
                                  </p:stCondLst>
                                  <p:childTnLst>
                                    <p:set>
                                      <p:cBhvr>
                                        <p:cTn id="45" dur="1" fill="hold">
                                          <p:stCondLst>
                                            <p:cond delay="0"/>
                                          </p:stCondLst>
                                        </p:cTn>
                                        <p:tgtEl>
                                          <p:spTgt spid="26"/>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50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4000"/>
                            </p:stCondLst>
                            <p:childTnLst>
                              <p:par>
                                <p:cTn id="50" presetID="1" presetClass="entr" presetSubtype="0" fill="hold" nodeType="afterEffect">
                                  <p:stCondLst>
                                    <p:cond delay="5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500"/>
                                  </p:stCondLst>
                                  <p:childTnLst>
                                    <p:set>
                                      <p:cBhvr>
                                        <p:cTn id="54" dur="1" fill="hold">
                                          <p:stCondLst>
                                            <p:cond delay="0"/>
                                          </p:stCondLst>
                                        </p:cTn>
                                        <p:tgtEl>
                                          <p:spTgt spid="29"/>
                                        </p:tgtEl>
                                        <p:attrNameLst>
                                          <p:attrName>style.visibility</p:attrName>
                                        </p:attrNameLst>
                                      </p:cBhvr>
                                      <p:to>
                                        <p:strVal val="visible"/>
                                      </p:to>
                                    </p:set>
                                  </p:childTnLst>
                                </p:cTn>
                              </p:par>
                            </p:childTnLst>
                          </p:cTn>
                        </p:par>
                        <p:par>
                          <p:cTn id="55" fill="hold">
                            <p:stCondLst>
                              <p:cond delay="5000"/>
                            </p:stCondLst>
                            <p:childTnLst>
                              <p:par>
                                <p:cTn id="56" presetID="1" presetClass="entr" presetSubtype="0" fill="hold" nodeType="afterEffect">
                                  <p:stCondLst>
                                    <p:cond delay="50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5500"/>
                            </p:stCondLst>
                            <p:childTnLst>
                              <p:par>
                                <p:cTn id="59" presetID="1" presetClass="entr" presetSubtype="0" fill="hold" nodeType="afterEffect">
                                  <p:stCondLst>
                                    <p:cond delay="500"/>
                                  </p:stCondLst>
                                  <p:childTnLst>
                                    <p:set>
                                      <p:cBhvr>
                                        <p:cTn id="60" dur="1" fill="hold">
                                          <p:stCondLst>
                                            <p:cond delay="0"/>
                                          </p:stCondLst>
                                        </p:cTn>
                                        <p:tgtEl>
                                          <p:spTgt spid="31"/>
                                        </p:tgtEl>
                                        <p:attrNameLst>
                                          <p:attrName>style.visibility</p:attrName>
                                        </p:attrNameLst>
                                      </p:cBhvr>
                                      <p:to>
                                        <p:strVal val="visible"/>
                                      </p:to>
                                    </p:set>
                                  </p:childTnLst>
                                </p:cTn>
                              </p:par>
                            </p:childTnLst>
                          </p:cTn>
                        </p:par>
                        <p:par>
                          <p:cTn id="61" fill="hold">
                            <p:stCondLst>
                              <p:cond delay="6000"/>
                            </p:stCondLst>
                            <p:childTnLst>
                              <p:par>
                                <p:cTn id="62" presetID="1" presetClass="entr" presetSubtype="0" fill="hold" nodeType="afterEffect">
                                  <p:stCondLst>
                                    <p:cond delay="500"/>
                                  </p:stCondLst>
                                  <p:childTnLst>
                                    <p:set>
                                      <p:cBhvr>
                                        <p:cTn id="63" dur="1" fill="hold">
                                          <p:stCondLst>
                                            <p:cond delay="0"/>
                                          </p:stCondLst>
                                        </p:cTn>
                                        <p:tgtEl>
                                          <p:spTgt spid="32"/>
                                        </p:tgtEl>
                                        <p:attrNameLst>
                                          <p:attrName>style.visibility</p:attrName>
                                        </p:attrNameLst>
                                      </p:cBhvr>
                                      <p:to>
                                        <p:strVal val="visible"/>
                                      </p:to>
                                    </p:set>
                                  </p:childTnLst>
                                </p:cTn>
                              </p:par>
                            </p:childTnLst>
                          </p:cTn>
                        </p:par>
                        <p:par>
                          <p:cTn id="64" fill="hold">
                            <p:stCondLst>
                              <p:cond delay="6500"/>
                            </p:stCondLst>
                            <p:childTnLst>
                              <p:par>
                                <p:cTn id="65" presetID="1" presetClass="entr" presetSubtype="0" fill="hold" nodeType="afterEffect">
                                  <p:stCondLst>
                                    <p:cond delay="50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7000"/>
                            </p:stCondLst>
                            <p:childTnLst>
                              <p:par>
                                <p:cTn id="68" presetID="1" presetClass="entr" presetSubtype="0" fill="hold" nodeType="afterEffect">
                                  <p:stCondLst>
                                    <p:cond delay="500"/>
                                  </p:stCondLst>
                                  <p:childTnLst>
                                    <p:set>
                                      <p:cBhvr>
                                        <p:cTn id="69" dur="1" fill="hold">
                                          <p:stCondLst>
                                            <p:cond delay="0"/>
                                          </p:stCondLst>
                                        </p:cTn>
                                        <p:tgtEl>
                                          <p:spTgt spid="34"/>
                                        </p:tgtEl>
                                        <p:attrNameLst>
                                          <p:attrName>style.visibility</p:attrName>
                                        </p:attrNameLst>
                                      </p:cBhvr>
                                      <p:to>
                                        <p:strVal val="visible"/>
                                      </p:to>
                                    </p:set>
                                  </p:childTnLst>
                                </p:cTn>
                              </p:par>
                            </p:childTnLst>
                          </p:cTn>
                        </p:par>
                        <p:par>
                          <p:cTn id="70" fill="hold">
                            <p:stCondLst>
                              <p:cond delay="7500"/>
                            </p:stCondLst>
                            <p:childTnLst>
                              <p:par>
                                <p:cTn id="71" presetID="1" presetClass="entr" presetSubtype="0" fill="hold" nodeType="afterEffect">
                                  <p:stCondLst>
                                    <p:cond delay="50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p:stCondLst>
                              <p:cond delay="8000"/>
                            </p:stCondLst>
                            <p:childTnLst>
                              <p:par>
                                <p:cTn id="74" presetID="1" presetClass="entr" presetSubtype="0" fill="hold" nodeType="afterEffect">
                                  <p:stCondLst>
                                    <p:cond delay="50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8500"/>
                            </p:stCondLst>
                            <p:childTnLst>
                              <p:par>
                                <p:cTn id="77" presetID="1" presetClass="entr" presetSubtype="0" fill="hold"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9000"/>
                            </p:stCondLst>
                            <p:childTnLst>
                              <p:par>
                                <p:cTn id="80" presetID="1" presetClass="entr" presetSubtype="0" fill="hold" nodeType="afterEffect">
                                  <p:stCondLst>
                                    <p:cond delay="500"/>
                                  </p:stCondLst>
                                  <p:childTnLst>
                                    <p:set>
                                      <p:cBhvr>
                                        <p:cTn id="81" dur="1" fill="hold">
                                          <p:stCondLst>
                                            <p:cond delay="0"/>
                                          </p:stCondLst>
                                        </p:cTn>
                                        <p:tgtEl>
                                          <p:spTgt spid="38"/>
                                        </p:tgtEl>
                                        <p:attrNameLst>
                                          <p:attrName>style.visibility</p:attrName>
                                        </p:attrNameLst>
                                      </p:cBhvr>
                                      <p:to>
                                        <p:strVal val="visible"/>
                                      </p:to>
                                    </p:set>
                                  </p:childTnLst>
                                </p:cTn>
                              </p:par>
                            </p:childTnLst>
                          </p:cTn>
                        </p:par>
                        <p:par>
                          <p:cTn id="82" fill="hold">
                            <p:stCondLst>
                              <p:cond delay="9500"/>
                            </p:stCondLst>
                            <p:childTnLst>
                              <p:par>
                                <p:cTn id="83" presetID="1" presetClass="entr" presetSubtype="0" fill="hold" nodeType="afterEffect">
                                  <p:stCondLst>
                                    <p:cond delay="50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10000"/>
                            </p:stCondLst>
                            <p:childTnLst>
                              <p:par>
                                <p:cTn id="86" presetID="1" presetClass="entr" presetSubtype="0" fill="hold" nodeType="afterEffect">
                                  <p:stCondLst>
                                    <p:cond delay="50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10500"/>
                            </p:stCondLst>
                            <p:childTnLst>
                              <p:par>
                                <p:cTn id="89" presetID="1" presetClass="entr" presetSubtype="0" fill="hold" nodeType="afterEffect">
                                  <p:stCondLst>
                                    <p:cond delay="500"/>
                                  </p:stCondLst>
                                  <p:childTnLst>
                                    <p:set>
                                      <p:cBhvr>
                                        <p:cTn id="90" dur="1" fill="hold">
                                          <p:stCondLst>
                                            <p:cond delay="0"/>
                                          </p:stCondLst>
                                        </p:cTn>
                                        <p:tgtEl>
                                          <p:spTgt spid="41"/>
                                        </p:tgtEl>
                                        <p:attrNameLst>
                                          <p:attrName>style.visibility</p:attrName>
                                        </p:attrNameLst>
                                      </p:cBhvr>
                                      <p:to>
                                        <p:strVal val="visible"/>
                                      </p:to>
                                    </p:set>
                                  </p:childTnLst>
                                </p:cTn>
                              </p:par>
                            </p:childTnLst>
                          </p:cTn>
                        </p:par>
                        <p:par>
                          <p:cTn id="91" fill="hold">
                            <p:stCondLst>
                              <p:cond delay="11000"/>
                            </p:stCondLst>
                            <p:childTnLst>
                              <p:par>
                                <p:cTn id="92" presetID="1" presetClass="entr" presetSubtype="0" fill="hold" nodeType="afterEffect">
                                  <p:stCondLst>
                                    <p:cond delay="50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11500"/>
                            </p:stCondLst>
                            <p:childTnLst>
                              <p:par>
                                <p:cTn id="95" presetID="1" presetClass="entr" presetSubtype="0" fill="hold" nodeType="afterEffect">
                                  <p:stCondLst>
                                    <p:cond delay="50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12000"/>
                            </p:stCondLst>
                            <p:childTnLst>
                              <p:par>
                                <p:cTn id="98" presetID="1" presetClass="entr" presetSubtype="0" fill="hold" nodeType="afterEffect">
                                  <p:stCondLst>
                                    <p:cond delay="50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12500"/>
                            </p:stCondLst>
                            <p:childTnLst>
                              <p:par>
                                <p:cTn id="101" presetID="1" presetClass="entr" presetSubtype="0" fill="hold" nodeType="afterEffect">
                                  <p:stCondLst>
                                    <p:cond delay="50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13000"/>
                            </p:stCondLst>
                            <p:childTnLst>
                              <p:par>
                                <p:cTn id="104" presetID="1" presetClass="entr" presetSubtype="0" fill="hold" nodeType="afterEffect">
                                  <p:stCondLst>
                                    <p:cond delay="500"/>
                                  </p:stCondLst>
                                  <p:childTnLst>
                                    <p:set>
                                      <p:cBhvr>
                                        <p:cTn id="105" dur="1" fill="hold">
                                          <p:stCondLst>
                                            <p:cond delay="0"/>
                                          </p:stCondLst>
                                        </p:cTn>
                                        <p:tgtEl>
                                          <p:spTgt spid="46"/>
                                        </p:tgtEl>
                                        <p:attrNameLst>
                                          <p:attrName>style.visibility</p:attrName>
                                        </p:attrNameLst>
                                      </p:cBhvr>
                                      <p:to>
                                        <p:strVal val="visible"/>
                                      </p:to>
                                    </p:set>
                                  </p:childTnLst>
                                </p:cTn>
                              </p:par>
                            </p:childTnLst>
                          </p:cTn>
                        </p:par>
                        <p:par>
                          <p:cTn id="106" fill="hold">
                            <p:stCondLst>
                              <p:cond delay="13500"/>
                            </p:stCondLst>
                            <p:childTnLst>
                              <p:par>
                                <p:cTn id="107" presetID="1" presetClass="entr" presetSubtype="0" fill="hold" nodeType="afterEffect">
                                  <p:stCondLst>
                                    <p:cond delay="50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4000"/>
                            </p:stCondLst>
                            <p:childTnLst>
                              <p:par>
                                <p:cTn id="110" presetID="1" presetClass="entr" presetSubtype="0" fill="hold" nodeType="afterEffect">
                                  <p:stCondLst>
                                    <p:cond delay="500"/>
                                  </p:stCondLst>
                                  <p:childTnLst>
                                    <p:set>
                                      <p:cBhvr>
                                        <p:cTn id="111" dur="1" fill="hold">
                                          <p:stCondLst>
                                            <p:cond delay="0"/>
                                          </p:stCondLst>
                                        </p:cTn>
                                        <p:tgtEl>
                                          <p:spTgt spid="4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EF89A-06F1-8943-A8AE-DEF80C157D21}"/>
              </a:ext>
            </a:extLst>
          </p:cNvPr>
          <p:cNvSpPr>
            <a:spLocks noGrp="1"/>
          </p:cNvSpPr>
          <p:nvPr>
            <p:ph type="sldNum" sz="quarter" idx="12"/>
          </p:nvPr>
        </p:nvSpPr>
        <p:spPr/>
        <p:txBody>
          <a:bodyPr/>
          <a:lstStyle/>
          <a:p>
            <a:fld id="{CBA4AC6D-9836-9F4A-961A-ECAC0CEAF37F}" type="slidenum">
              <a:rPr lang="en-US" smtClean="0"/>
              <a:t>30</a:t>
            </a:fld>
            <a:endParaRPr lang="en-US"/>
          </a:p>
        </p:txBody>
      </p:sp>
      <p:pic>
        <p:nvPicPr>
          <p:cNvPr id="5" name="Content Placeholder 3">
            <a:extLst>
              <a:ext uri="{FF2B5EF4-FFF2-40B4-BE49-F238E27FC236}">
                <a16:creationId xmlns:a16="http://schemas.microsoft.com/office/drawing/2014/main" id="{6FFD0202-8C6C-8D44-81B1-E36266F017E4}"/>
              </a:ext>
            </a:extLst>
          </p:cNvPr>
          <p:cNvPicPr>
            <a:picLocks noGrp="1" noChangeAspect="1"/>
          </p:cNvPicPr>
          <p:nvPr>
            <p:ph idx="1"/>
          </p:nvPr>
        </p:nvPicPr>
        <p:blipFill>
          <a:blip r:embed="rId3"/>
          <a:stretch>
            <a:fillRect/>
          </a:stretch>
        </p:blipFill>
        <p:spPr>
          <a:xfrm>
            <a:off x="2012805" y="718706"/>
            <a:ext cx="7791595" cy="6002769"/>
          </a:xfrm>
        </p:spPr>
      </p:pic>
    </p:spTree>
    <p:extLst>
      <p:ext uri="{BB962C8B-B14F-4D97-AF65-F5344CB8AC3E}">
        <p14:creationId xmlns:p14="http://schemas.microsoft.com/office/powerpoint/2010/main" val="17729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4E34C-143B-E14C-83A7-07CB9F422BEA}"/>
              </a:ext>
            </a:extLst>
          </p:cNvPr>
          <p:cNvSpPr>
            <a:spLocks noGrp="1"/>
          </p:cNvSpPr>
          <p:nvPr>
            <p:ph type="sldNum" sz="quarter" idx="12"/>
          </p:nvPr>
        </p:nvSpPr>
        <p:spPr/>
        <p:txBody>
          <a:bodyPr/>
          <a:lstStyle/>
          <a:p>
            <a:fld id="{CBA4AC6D-9836-9F4A-961A-ECAC0CEAF37F}" type="slidenum">
              <a:rPr lang="en-US" smtClean="0"/>
              <a:t>31</a:t>
            </a:fld>
            <a:endParaRPr lang="en-US"/>
          </a:p>
        </p:txBody>
      </p:sp>
      <p:pic>
        <p:nvPicPr>
          <p:cNvPr id="6" name="Picture 5">
            <a:extLst>
              <a:ext uri="{FF2B5EF4-FFF2-40B4-BE49-F238E27FC236}">
                <a16:creationId xmlns:a16="http://schemas.microsoft.com/office/drawing/2014/main" id="{6B709317-F270-744F-A647-AFD5FF7BDD9B}"/>
              </a:ext>
            </a:extLst>
          </p:cNvPr>
          <p:cNvPicPr>
            <a:picLocks noChangeAspect="1"/>
          </p:cNvPicPr>
          <p:nvPr/>
        </p:nvPicPr>
        <p:blipFill>
          <a:blip r:embed="rId3"/>
          <a:stretch>
            <a:fillRect/>
          </a:stretch>
        </p:blipFill>
        <p:spPr>
          <a:xfrm>
            <a:off x="2710543" y="545709"/>
            <a:ext cx="6015290" cy="5766581"/>
          </a:xfrm>
          <a:prstGeom prst="rect">
            <a:avLst/>
          </a:prstGeom>
        </p:spPr>
      </p:pic>
    </p:spTree>
    <p:extLst>
      <p:ext uri="{BB962C8B-B14F-4D97-AF65-F5344CB8AC3E}">
        <p14:creationId xmlns:p14="http://schemas.microsoft.com/office/powerpoint/2010/main" val="33391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7C2F-9425-0D42-903B-F3CB6AEB44AE}"/>
              </a:ext>
            </a:extLst>
          </p:cNvPr>
          <p:cNvSpPr>
            <a:spLocks noGrp="1"/>
          </p:cNvSpPr>
          <p:nvPr>
            <p:ph type="title"/>
          </p:nvPr>
        </p:nvSpPr>
        <p:spPr>
          <a:xfrm>
            <a:off x="838200" y="365125"/>
            <a:ext cx="10515600" cy="1325563"/>
          </a:xfrm>
        </p:spPr>
        <p:txBody>
          <a:bodyPr>
            <a:normAutofit/>
          </a:bodyPr>
          <a:lstStyle/>
          <a:p>
            <a:r>
              <a:rPr lang="en-US" sz="7200">
                <a:solidFill>
                  <a:schemeClr val="tx1">
                    <a:lumMod val="85000"/>
                    <a:lumOff val="15000"/>
                  </a:schemeClr>
                </a:solidFill>
                <a:latin typeface="DaunPenh" pitchFamily="2" charset="0"/>
                <a:cs typeface="DaunPenh" pitchFamily="2" charset="0"/>
              </a:rPr>
              <a:t>Related work</a:t>
            </a:r>
            <a:endParaRPr lang="en-US" sz="7200" dirty="0">
              <a:solidFill>
                <a:schemeClr val="tx1">
                  <a:lumMod val="85000"/>
                  <a:lumOff val="15000"/>
                </a:schemeClr>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32</a:t>
            </a:fld>
            <a:endParaRPr lang="en-US" dirty="0"/>
          </a:p>
        </p:txBody>
      </p:sp>
      <p:sp>
        <p:nvSpPr>
          <p:cNvPr id="7" name="Content Placeholder 2">
            <a:extLst>
              <a:ext uri="{FF2B5EF4-FFF2-40B4-BE49-F238E27FC236}">
                <a16:creationId xmlns:a16="http://schemas.microsoft.com/office/drawing/2014/main" id="{11EB1B6D-1028-8C4A-ADC6-64E8F783BCD5}"/>
              </a:ext>
            </a:extLst>
          </p:cNvPr>
          <p:cNvSpPr txBox="1">
            <a:spLocks/>
          </p:cNvSpPr>
          <p:nvPr/>
        </p:nvSpPr>
        <p:spPr>
          <a:xfrm>
            <a:off x="292608" y="1437710"/>
            <a:ext cx="113568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rgbClr val="000000"/>
                </a:solidFill>
                <a:latin typeface="DaunPenh" pitchFamily="2" charset="0"/>
                <a:cs typeface="DaunPenh" pitchFamily="2" charset="0"/>
              </a:rPr>
              <a:t>The designated application determines the goal that guides the optimization process. </a:t>
            </a:r>
          </a:p>
          <a:p>
            <a:r>
              <a:rPr lang="en-US" sz="3000" dirty="0">
                <a:solidFill>
                  <a:srgbClr val="000000"/>
                </a:solidFill>
                <a:latin typeface="DaunPenh" pitchFamily="2" charset="0"/>
                <a:cs typeface="DaunPenh" pitchFamily="2" charset="0"/>
              </a:rPr>
              <a:t>For example: </a:t>
            </a:r>
          </a:p>
          <a:p>
            <a:pPr lvl="1">
              <a:buFont typeface="Wingdings" pitchFamily="2" charset="2"/>
              <a:buChar char="Ø"/>
            </a:pPr>
            <a:r>
              <a:rPr lang="en-US" sz="3000" dirty="0">
                <a:solidFill>
                  <a:srgbClr val="000000"/>
                </a:solidFill>
                <a:latin typeface="DaunPenh" pitchFamily="2" charset="0"/>
                <a:cs typeface="DaunPenh" pitchFamily="2" charset="0"/>
              </a:rPr>
              <a:t> Population exposure assessment (</a:t>
            </a:r>
            <a:r>
              <a:rPr lang="en-US" sz="3000" dirty="0" err="1">
                <a:solidFill>
                  <a:srgbClr val="000000"/>
                </a:solidFill>
                <a:latin typeface="DaunPenh" pitchFamily="2" charset="0"/>
                <a:cs typeface="DaunPenh" pitchFamily="2" charset="0"/>
              </a:rPr>
              <a:t>Kanaroglou</a:t>
            </a:r>
            <a:r>
              <a:rPr lang="en-US" sz="3000" dirty="0">
                <a:solidFill>
                  <a:srgbClr val="000000"/>
                </a:solidFill>
                <a:latin typeface="DaunPenh" pitchFamily="2" charset="0"/>
                <a:cs typeface="DaunPenh" pitchFamily="2" charset="0"/>
              </a:rPr>
              <a:t> et al., 2005)</a:t>
            </a:r>
          </a:p>
          <a:p>
            <a:pPr lvl="1">
              <a:buFont typeface="Wingdings" pitchFamily="2" charset="2"/>
              <a:buChar char="Ø"/>
            </a:pPr>
            <a:r>
              <a:rPr lang="en-US" sz="3000" dirty="0">
                <a:solidFill>
                  <a:srgbClr val="000000"/>
                </a:solidFill>
                <a:latin typeface="DaunPenh" pitchFamily="2" charset="0"/>
                <a:cs typeface="DaunPenh" pitchFamily="2" charset="0"/>
              </a:rPr>
              <a:t> Threshold crossings detection (</a:t>
            </a:r>
            <a:r>
              <a:rPr lang="en-US" sz="3000" dirty="0" err="1">
                <a:solidFill>
                  <a:srgbClr val="000000"/>
                </a:solidFill>
                <a:latin typeface="DaunPenh" pitchFamily="2" charset="0"/>
                <a:cs typeface="DaunPenh" pitchFamily="2" charset="0"/>
              </a:rPr>
              <a:t>Boubrima</a:t>
            </a:r>
            <a:r>
              <a:rPr lang="en-US" sz="3000" dirty="0">
                <a:solidFill>
                  <a:srgbClr val="000000"/>
                </a:solidFill>
                <a:latin typeface="DaunPenh" pitchFamily="2" charset="0"/>
                <a:cs typeface="DaunPenh" pitchFamily="2" charset="0"/>
              </a:rPr>
              <a:t> et al., 2017)</a:t>
            </a:r>
          </a:p>
          <a:p>
            <a:pPr lvl="1">
              <a:buFont typeface="Wingdings" pitchFamily="2" charset="2"/>
              <a:buChar char="Ø"/>
            </a:pPr>
            <a:r>
              <a:rPr lang="en-US" sz="3000" dirty="0">
                <a:solidFill>
                  <a:srgbClr val="000000"/>
                </a:solidFill>
                <a:latin typeface="DaunPenh" pitchFamily="2" charset="0"/>
                <a:cs typeface="DaunPenh" pitchFamily="2" charset="0"/>
              </a:rPr>
              <a:t> Improving existing network performance (Berman et al., 2019)</a:t>
            </a:r>
          </a:p>
          <a:p>
            <a:pPr lvl="1"/>
            <a:endParaRPr lang="en-US" sz="3000" dirty="0">
              <a:solidFill>
                <a:srgbClr val="000000"/>
              </a:solidFill>
              <a:latin typeface="DaunPenh" pitchFamily="2" charset="0"/>
              <a:cs typeface="DaunPenh" pitchFamily="2" charset="0"/>
            </a:endParaRPr>
          </a:p>
          <a:p>
            <a:endParaRPr lang="en-US" sz="3000" dirty="0">
              <a:solidFill>
                <a:srgbClr val="000000"/>
              </a:solidFill>
              <a:latin typeface="DaunPenh" pitchFamily="2" charset="0"/>
              <a:cs typeface="DaunPenh" pitchFamily="2" charset="0"/>
            </a:endParaRPr>
          </a:p>
        </p:txBody>
      </p:sp>
      <p:sp>
        <p:nvSpPr>
          <p:cNvPr id="10" name="Rectangle 9">
            <a:extLst>
              <a:ext uri="{FF2B5EF4-FFF2-40B4-BE49-F238E27FC236}">
                <a16:creationId xmlns:a16="http://schemas.microsoft.com/office/drawing/2014/main" id="{4DCB0CE7-DC86-8940-A2E1-64D7FA03AAE8}"/>
              </a:ext>
            </a:extLst>
          </p:cNvPr>
          <p:cNvSpPr/>
          <p:nvPr/>
        </p:nvSpPr>
        <p:spPr>
          <a:xfrm>
            <a:off x="292608" y="4608747"/>
            <a:ext cx="13844016" cy="553998"/>
          </a:xfrm>
          <a:prstGeom prst="rect">
            <a:avLst/>
          </a:prstGeom>
        </p:spPr>
        <p:txBody>
          <a:bodyPr wrap="square">
            <a:spAutoFit/>
          </a:bodyPr>
          <a:lstStyle/>
          <a:p>
            <a:pPr marL="171450" indent="-171450" defTabSz="914400">
              <a:buFontTx/>
              <a:buChar char="-"/>
            </a:pPr>
            <a:endParaRPr lang="en-US" sz="3000" dirty="0">
              <a:solidFill>
                <a:srgbClr val="000000"/>
              </a:solidFill>
              <a:latin typeface="DaunPenh" pitchFamily="2" charset="0"/>
              <a:cs typeface="DaunPenh" pitchFamily="2" charset="0"/>
            </a:endParaRPr>
          </a:p>
        </p:txBody>
      </p:sp>
      <p:grpSp>
        <p:nvGrpSpPr>
          <p:cNvPr id="5" name="Group 4">
            <a:extLst>
              <a:ext uri="{FF2B5EF4-FFF2-40B4-BE49-F238E27FC236}">
                <a16:creationId xmlns:a16="http://schemas.microsoft.com/office/drawing/2014/main" id="{D9DEAA31-ED4A-F047-93F4-E811B07A2288}"/>
              </a:ext>
            </a:extLst>
          </p:cNvPr>
          <p:cNvGrpSpPr/>
          <p:nvPr/>
        </p:nvGrpSpPr>
        <p:grpSpPr>
          <a:xfrm>
            <a:off x="3961340" y="4214190"/>
            <a:ext cx="5026709" cy="2348282"/>
            <a:chOff x="3961340" y="4214190"/>
            <a:chExt cx="5026709" cy="2348282"/>
          </a:xfrm>
        </p:grpSpPr>
        <p:pic>
          <p:nvPicPr>
            <p:cNvPr id="3" name="Picture 2">
              <a:extLst>
                <a:ext uri="{FF2B5EF4-FFF2-40B4-BE49-F238E27FC236}">
                  <a16:creationId xmlns:a16="http://schemas.microsoft.com/office/drawing/2014/main" id="{5278AC6D-2C0D-A24C-A4FF-8D07BB353770}"/>
                </a:ext>
              </a:extLst>
            </p:cNvPr>
            <p:cNvPicPr>
              <a:picLocks noChangeAspect="1"/>
            </p:cNvPicPr>
            <p:nvPr/>
          </p:nvPicPr>
          <p:blipFill>
            <a:blip r:embed="rId3"/>
            <a:stretch>
              <a:fillRect/>
            </a:stretch>
          </p:blipFill>
          <p:spPr>
            <a:xfrm>
              <a:off x="3961340" y="4214190"/>
              <a:ext cx="4019383" cy="2035131"/>
            </a:xfrm>
            <a:prstGeom prst="rect">
              <a:avLst/>
            </a:prstGeom>
          </p:spPr>
        </p:pic>
        <p:sp>
          <p:nvSpPr>
            <p:cNvPr id="8" name="Title 1">
              <a:extLst>
                <a:ext uri="{FF2B5EF4-FFF2-40B4-BE49-F238E27FC236}">
                  <a16:creationId xmlns:a16="http://schemas.microsoft.com/office/drawing/2014/main" id="{7E253E56-12F3-4142-91E0-DFB76753DC54}"/>
                </a:ext>
              </a:extLst>
            </p:cNvPr>
            <p:cNvSpPr txBox="1">
              <a:spLocks/>
            </p:cNvSpPr>
            <p:nvPr/>
          </p:nvSpPr>
          <p:spPr>
            <a:xfrm>
              <a:off x="4413001" y="5236909"/>
              <a:ext cx="45750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tx1">
                      <a:lumMod val="85000"/>
                      <a:lumOff val="15000"/>
                    </a:schemeClr>
                  </a:solidFill>
                  <a:latin typeface="DaunPenh" pitchFamily="2" charset="0"/>
                  <a:cs typeface="DaunPenh" pitchFamily="2" charset="0"/>
                </a:rPr>
                <a:t>Knowledge gaps?</a:t>
              </a:r>
            </a:p>
          </p:txBody>
        </p:sp>
      </p:grpSp>
    </p:spTree>
    <p:extLst>
      <p:ext uri="{BB962C8B-B14F-4D97-AF65-F5344CB8AC3E}">
        <p14:creationId xmlns:p14="http://schemas.microsoft.com/office/powerpoint/2010/main" val="39912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11C39-FE9E-4F45-B19B-789DF88C829B}"/>
              </a:ext>
            </a:extLst>
          </p:cNvPr>
          <p:cNvSpPr>
            <a:spLocks noGrp="1"/>
          </p:cNvSpPr>
          <p:nvPr>
            <p:ph idx="1"/>
          </p:nvPr>
        </p:nvSpPr>
        <p:spPr>
          <a:xfrm>
            <a:off x="393310" y="1750349"/>
            <a:ext cx="11405381" cy="4351338"/>
          </a:xfrm>
        </p:spPr>
        <p:txBody>
          <a:bodyPr>
            <a:noAutofit/>
          </a:bodyPr>
          <a:lstStyle/>
          <a:p>
            <a:pPr>
              <a:spcAft>
                <a:spcPts val="600"/>
              </a:spcAft>
            </a:pPr>
            <a:r>
              <a:rPr lang="en-US" sz="3000" dirty="0">
                <a:solidFill>
                  <a:srgbClr val="000000"/>
                </a:solidFill>
                <a:latin typeface="DaunPenh" pitchFamily="2" charset="0"/>
                <a:cs typeface="DaunPenh" pitchFamily="2" charset="0"/>
              </a:rPr>
              <a:t>The </a:t>
            </a:r>
            <a:r>
              <a:rPr lang="en-US" sz="4000" b="1" dirty="0">
                <a:solidFill>
                  <a:srgbClr val="000000"/>
                </a:solidFill>
                <a:latin typeface="DaunPenh" pitchFamily="2" charset="0"/>
                <a:cs typeface="DaunPenh" pitchFamily="2" charset="0"/>
              </a:rPr>
              <a:t>basic</a:t>
            </a:r>
            <a:r>
              <a:rPr lang="en-US" sz="3000" dirty="0">
                <a:solidFill>
                  <a:srgbClr val="000000"/>
                </a:solidFill>
                <a:latin typeface="DaunPenh" pitchFamily="2" charset="0"/>
                <a:cs typeface="DaunPenh" pitchFamily="2" charset="0"/>
              </a:rPr>
              <a:t> problem is equivalent to the “0-1 knapsack” problem</a:t>
            </a: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he-IL" sz="3000"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Candidate solutions can be represented as binary</a:t>
            </a:r>
            <a:r>
              <a:rPr lang="he-IL" sz="3000" dirty="0">
                <a:solidFill>
                  <a:srgbClr val="000000"/>
                </a:solidFill>
                <a:latin typeface="DaunPenh" pitchFamily="2" charset="0"/>
                <a:cs typeface="DaunPenh" pitchFamily="2" charset="0"/>
              </a:rPr>
              <a:t> </a:t>
            </a:r>
            <a:r>
              <a:rPr lang="en-US" sz="3000" dirty="0">
                <a:solidFill>
                  <a:srgbClr val="000000"/>
                </a:solidFill>
                <a:latin typeface="DaunPenh" pitchFamily="2" charset="0"/>
                <a:cs typeface="DaunPenh" pitchFamily="2" charset="0"/>
              </a:rPr>
              <a:t>(0/1) array of length n </a:t>
            </a:r>
            <a:endParaRPr lang="he-IL" sz="3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solution-space size is then 2</a:t>
            </a:r>
            <a:r>
              <a:rPr lang="en-US" sz="3000" baseline="30000" dirty="0">
                <a:solidFill>
                  <a:srgbClr val="000000"/>
                </a:solidFill>
                <a:latin typeface="DaunPenh" pitchFamily="2" charset="0"/>
                <a:cs typeface="DaunPenh" pitchFamily="2" charset="0"/>
              </a:rPr>
              <a:t>n </a:t>
            </a:r>
            <a:endParaRPr lang="he-IL" sz="3000" baseline="30000" dirty="0">
              <a:solidFill>
                <a:srgbClr val="000000"/>
              </a:solidFill>
              <a:latin typeface="DaunPenh" pitchFamily="2" charset="0"/>
              <a:cs typeface="DaunPenh" pitchFamily="2" charset="0"/>
            </a:endParaRPr>
          </a:p>
          <a:p>
            <a:pPr>
              <a:spcAft>
                <a:spcPts val="600"/>
              </a:spcAft>
            </a:pPr>
            <a:r>
              <a:rPr lang="en-US" sz="3000" dirty="0">
                <a:solidFill>
                  <a:srgbClr val="000000"/>
                </a:solidFill>
                <a:latin typeface="DaunPenh" pitchFamily="2" charset="0"/>
                <a:cs typeface="DaunPenh" pitchFamily="2" charset="0"/>
              </a:rPr>
              <a:t>The problem is NP-hard</a:t>
            </a:r>
          </a:p>
          <a:p>
            <a:pPr>
              <a:spcAft>
                <a:spcPts val="600"/>
              </a:spcAft>
            </a:pPr>
            <a:endParaRPr lang="en-US" sz="3000" b="1" dirty="0">
              <a:solidFill>
                <a:srgbClr val="000000"/>
              </a:solidFill>
              <a:latin typeface="DaunPenh" pitchFamily="2" charset="0"/>
              <a:cs typeface="DaunPenh" pitchFamily="2" charset="0"/>
            </a:endParaRPr>
          </a:p>
          <a:p>
            <a:pPr>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825ED6B5-4F2F-2C41-997B-7A692E24EF3B}"/>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33</a:t>
            </a:fld>
            <a:endParaRPr lang="en-US"/>
          </a:p>
        </p:txBody>
      </p:sp>
      <p:pic>
        <p:nvPicPr>
          <p:cNvPr id="13" name="Picture 12">
            <a:extLst>
              <a:ext uri="{FF2B5EF4-FFF2-40B4-BE49-F238E27FC236}">
                <a16:creationId xmlns:a16="http://schemas.microsoft.com/office/drawing/2014/main" id="{50F1B15C-41F5-4446-814B-0A6DEB11F6C4}"/>
              </a:ext>
            </a:extLst>
          </p:cNvPr>
          <p:cNvPicPr>
            <a:picLocks noChangeAspect="1"/>
          </p:cNvPicPr>
          <p:nvPr/>
        </p:nvPicPr>
        <p:blipFill>
          <a:blip r:embed="rId3"/>
          <a:stretch>
            <a:fillRect/>
          </a:stretch>
        </p:blipFill>
        <p:spPr>
          <a:xfrm>
            <a:off x="4959914" y="2304347"/>
            <a:ext cx="1845620" cy="1597615"/>
          </a:xfrm>
          <a:prstGeom prst="rect">
            <a:avLst/>
          </a:prstGeom>
        </p:spPr>
      </p:pic>
      <p:sp>
        <p:nvSpPr>
          <p:cNvPr id="17" name="Title 1">
            <a:extLst>
              <a:ext uri="{FF2B5EF4-FFF2-40B4-BE49-F238E27FC236}">
                <a16:creationId xmlns:a16="http://schemas.microsoft.com/office/drawing/2014/main" id="{C5AD1981-D69E-6047-BDD9-5D8E31DBE3CB}"/>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Network deployment</a:t>
            </a:r>
          </a:p>
        </p:txBody>
      </p:sp>
      <p:grpSp>
        <p:nvGrpSpPr>
          <p:cNvPr id="18" name="Group 17">
            <a:extLst>
              <a:ext uri="{FF2B5EF4-FFF2-40B4-BE49-F238E27FC236}">
                <a16:creationId xmlns:a16="http://schemas.microsoft.com/office/drawing/2014/main" id="{0209067E-8945-5148-94AD-EF6945C0DA02}"/>
              </a:ext>
            </a:extLst>
          </p:cNvPr>
          <p:cNvGrpSpPr/>
          <p:nvPr/>
        </p:nvGrpSpPr>
        <p:grpSpPr>
          <a:xfrm>
            <a:off x="9433560" y="6293521"/>
            <a:ext cx="2432304" cy="523220"/>
            <a:chOff x="219456" y="6382512"/>
            <a:chExt cx="2432304" cy="523220"/>
          </a:xfrm>
        </p:grpSpPr>
        <p:cxnSp>
          <p:nvCxnSpPr>
            <p:cNvPr id="19" name="Straight Connector 18">
              <a:extLst>
                <a:ext uri="{FF2B5EF4-FFF2-40B4-BE49-F238E27FC236}">
                  <a16:creationId xmlns:a16="http://schemas.microsoft.com/office/drawing/2014/main" id="{40828F68-36A2-3548-AC38-43857A828CA1}"/>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982ECB8-BDB8-9E47-A65E-E902C6144D21}"/>
                </a:ext>
              </a:extLst>
            </p:cNvPr>
            <p:cNvSpPr/>
            <p:nvPr/>
          </p:nvSpPr>
          <p:spPr>
            <a:xfrm>
              <a:off x="402336" y="6382512"/>
              <a:ext cx="1462260"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Introduction</a:t>
              </a:r>
              <a:endParaRPr lang="en-US" sz="2800" dirty="0">
                <a:solidFill>
                  <a:srgbClr val="E94C00"/>
                </a:solidFill>
              </a:endParaRPr>
            </a:p>
          </p:txBody>
        </p:sp>
      </p:grpSp>
      <p:sp>
        <p:nvSpPr>
          <p:cNvPr id="2" name="Rectangle 1">
            <a:extLst>
              <a:ext uri="{FF2B5EF4-FFF2-40B4-BE49-F238E27FC236}">
                <a16:creationId xmlns:a16="http://schemas.microsoft.com/office/drawing/2014/main" id="{AEE2B6EA-F350-AF46-A04B-0E60DA0C04AB}"/>
              </a:ext>
            </a:extLst>
          </p:cNvPr>
          <p:cNvSpPr/>
          <p:nvPr/>
        </p:nvSpPr>
        <p:spPr>
          <a:xfrm>
            <a:off x="393309" y="1539566"/>
            <a:ext cx="8275203" cy="553998"/>
          </a:xfrm>
          <a:prstGeom prst="rect">
            <a:avLst/>
          </a:prstGeom>
        </p:spPr>
        <p:txBody>
          <a:bodyPr wrap="square">
            <a:spAutoFit/>
          </a:bodyPr>
          <a:lstStyle/>
          <a:p>
            <a:pPr>
              <a:spcAft>
                <a:spcPts val="600"/>
              </a:spcAft>
            </a:pPr>
            <a:endParaRPr lang="en-US" sz="3000" dirty="0">
              <a:solidFill>
                <a:srgbClr val="000000"/>
              </a:solidFill>
              <a:latin typeface="DaunPenh" pitchFamily="2" charset="0"/>
              <a:cs typeface="DaunPenh" pitchFamily="2" charset="0"/>
            </a:endParaRPr>
          </a:p>
        </p:txBody>
      </p:sp>
    </p:spTree>
    <p:extLst>
      <p:ext uri="{BB962C8B-B14F-4D97-AF65-F5344CB8AC3E}">
        <p14:creationId xmlns:p14="http://schemas.microsoft.com/office/powerpoint/2010/main" val="21684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BB40F-7DD3-E846-A98A-B73815CF1C5C}"/>
              </a:ext>
            </a:extLst>
          </p:cNvPr>
          <p:cNvSpPr>
            <a:spLocks noGrp="1"/>
          </p:cNvSpPr>
          <p:nvPr>
            <p:ph idx="1"/>
          </p:nvPr>
        </p:nvSpPr>
        <p:spPr>
          <a:xfrm>
            <a:off x="838200" y="1825625"/>
            <a:ext cx="7017913" cy="4351338"/>
          </a:xfrm>
        </p:spPr>
        <p:txBody>
          <a:bodyPr/>
          <a:lstStyle/>
          <a:p>
            <a:pPr marL="0" indent="0">
              <a:buNone/>
            </a:pPr>
            <a:r>
              <a:rPr lang="en-US" sz="3000" dirty="0">
                <a:latin typeface="DaunPenh" pitchFamily="2" charset="0"/>
                <a:cs typeface="DaunPenh" pitchFamily="2" charset="0"/>
              </a:rPr>
              <a:t>The meteorological parameters that play a role in any gas dispersion model are </a:t>
            </a:r>
            <a:r>
              <a:rPr lang="en-US" sz="3000" b="1" dirty="0">
                <a:latin typeface="DaunPenh" pitchFamily="2" charset="0"/>
                <a:cs typeface="DaunPenh" pitchFamily="2" charset="0"/>
              </a:rPr>
              <a:t>wind speed, wind direction</a:t>
            </a:r>
            <a:r>
              <a:rPr lang="en-US" sz="3000" dirty="0">
                <a:latin typeface="DaunPenh" pitchFamily="2" charset="0"/>
                <a:cs typeface="DaunPenh" pitchFamily="2" charset="0"/>
              </a:rPr>
              <a:t>, and the </a:t>
            </a:r>
            <a:r>
              <a:rPr lang="en-US" sz="3000" b="1" dirty="0">
                <a:latin typeface="DaunPenh" pitchFamily="2" charset="0"/>
                <a:cs typeface="DaunPenh" pitchFamily="2" charset="0"/>
              </a:rPr>
              <a:t>atmospheric stability condition - </a:t>
            </a:r>
            <a:r>
              <a:rPr lang="en-US" sz="3000" dirty="0">
                <a:solidFill>
                  <a:srgbClr val="000000"/>
                </a:solidFill>
                <a:latin typeface="DaunPenh" pitchFamily="2" charset="0"/>
                <a:ea typeface="Times New Roman" panose="02020603050405020304" pitchFamily="18" charset="0"/>
                <a:cs typeface="DaunPenh" pitchFamily="2" charset="0"/>
              </a:rPr>
              <a:t>(WS, WD, SC)</a:t>
            </a:r>
            <a:r>
              <a:rPr lang="en-US" sz="3000" dirty="0">
                <a:latin typeface="DaunPenh" pitchFamily="2" charset="0"/>
                <a:cs typeface="DaunPenh" pitchFamily="2" charset="0"/>
              </a:rPr>
              <a:t>.</a:t>
            </a:r>
          </a:p>
        </p:txBody>
      </p:sp>
      <p:sp>
        <p:nvSpPr>
          <p:cNvPr id="4" name="Slide Number Placeholder 3">
            <a:extLst>
              <a:ext uri="{FF2B5EF4-FFF2-40B4-BE49-F238E27FC236}">
                <a16:creationId xmlns:a16="http://schemas.microsoft.com/office/drawing/2014/main" id="{028625AA-7A8A-EF4F-994D-186F8859492A}"/>
              </a:ext>
            </a:extLst>
          </p:cNvPr>
          <p:cNvSpPr>
            <a:spLocks noGrp="1"/>
          </p:cNvSpPr>
          <p:nvPr>
            <p:ph type="sldNum" sz="quarter" idx="12"/>
          </p:nvPr>
        </p:nvSpPr>
        <p:spPr/>
        <p:txBody>
          <a:bodyPr/>
          <a:lstStyle/>
          <a:p>
            <a:fld id="{CBA4AC6D-9836-9F4A-961A-ECAC0CEAF37F}" type="slidenum">
              <a:rPr lang="en-US" smtClean="0"/>
              <a:t>34</a:t>
            </a:fld>
            <a:endParaRPr lang="en-US"/>
          </a:p>
        </p:txBody>
      </p:sp>
      <p:sp>
        <p:nvSpPr>
          <p:cNvPr id="6" name="Title 1">
            <a:extLst>
              <a:ext uri="{FF2B5EF4-FFF2-40B4-BE49-F238E27FC236}">
                <a16:creationId xmlns:a16="http://schemas.microsoft.com/office/drawing/2014/main" id="{DC216071-A6C5-D44B-9E97-4ED13F7A0471}"/>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Meteorology</a:t>
            </a:r>
          </a:p>
        </p:txBody>
      </p:sp>
      <p:pic>
        <p:nvPicPr>
          <p:cNvPr id="14" name="Picture 13">
            <a:extLst>
              <a:ext uri="{FF2B5EF4-FFF2-40B4-BE49-F238E27FC236}">
                <a16:creationId xmlns:a16="http://schemas.microsoft.com/office/drawing/2014/main" id="{ACD3E462-3020-3D46-B13E-867EAAA53099}"/>
              </a:ext>
            </a:extLst>
          </p:cNvPr>
          <p:cNvPicPr>
            <a:picLocks noChangeAspect="1"/>
          </p:cNvPicPr>
          <p:nvPr/>
        </p:nvPicPr>
        <p:blipFill rotWithShape="1">
          <a:blip r:embed="rId3"/>
          <a:srcRect b="13423"/>
          <a:stretch/>
        </p:blipFill>
        <p:spPr>
          <a:xfrm>
            <a:off x="181985" y="3600404"/>
            <a:ext cx="7516368" cy="2663370"/>
          </a:xfrm>
          <a:prstGeom prst="rect">
            <a:avLst/>
          </a:prstGeom>
        </p:spPr>
      </p:pic>
      <p:pic>
        <p:nvPicPr>
          <p:cNvPr id="16" name="Picture 15">
            <a:extLst>
              <a:ext uri="{FF2B5EF4-FFF2-40B4-BE49-F238E27FC236}">
                <a16:creationId xmlns:a16="http://schemas.microsoft.com/office/drawing/2014/main" id="{49179460-9D9C-F54C-8E1C-FAAB7B74939A}"/>
              </a:ext>
            </a:extLst>
          </p:cNvPr>
          <p:cNvPicPr>
            <a:picLocks noChangeAspect="1"/>
          </p:cNvPicPr>
          <p:nvPr/>
        </p:nvPicPr>
        <p:blipFill rotWithShape="1">
          <a:blip r:embed="rId4"/>
          <a:srcRect b="6049"/>
          <a:stretch/>
        </p:blipFill>
        <p:spPr>
          <a:xfrm>
            <a:off x="7856113" y="136525"/>
            <a:ext cx="4153444" cy="6172033"/>
          </a:xfrm>
          <a:prstGeom prst="rect">
            <a:avLst/>
          </a:prstGeom>
        </p:spPr>
      </p:pic>
      <p:sp>
        <p:nvSpPr>
          <p:cNvPr id="10" name="TextBox 9">
            <a:extLst>
              <a:ext uri="{FF2B5EF4-FFF2-40B4-BE49-F238E27FC236}">
                <a16:creationId xmlns:a16="http://schemas.microsoft.com/office/drawing/2014/main" id="{F094B419-7A11-B841-A2F2-CC222C9D0444}"/>
              </a:ext>
            </a:extLst>
          </p:cNvPr>
          <p:cNvSpPr txBox="1"/>
          <p:nvPr/>
        </p:nvSpPr>
        <p:spPr>
          <a:xfrm>
            <a:off x="377606" y="6338586"/>
            <a:ext cx="3140538" cy="461665"/>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﻿Ahrens and Henson, 2017</a:t>
            </a:r>
          </a:p>
        </p:txBody>
      </p:sp>
      <p:grpSp>
        <p:nvGrpSpPr>
          <p:cNvPr id="11" name="Group 10">
            <a:extLst>
              <a:ext uri="{FF2B5EF4-FFF2-40B4-BE49-F238E27FC236}">
                <a16:creationId xmlns:a16="http://schemas.microsoft.com/office/drawing/2014/main" id="{177DEF2A-4571-F54B-B20E-19180725905E}"/>
              </a:ext>
            </a:extLst>
          </p:cNvPr>
          <p:cNvGrpSpPr/>
          <p:nvPr/>
        </p:nvGrpSpPr>
        <p:grpSpPr>
          <a:xfrm>
            <a:off x="497842" y="1375216"/>
            <a:ext cx="6884654" cy="2162967"/>
            <a:chOff x="4849332" y="3010297"/>
            <a:chExt cx="6884654" cy="2162967"/>
          </a:xfrm>
        </p:grpSpPr>
        <p:pic>
          <p:nvPicPr>
            <p:cNvPr id="12" name="Picture 11">
              <a:extLst>
                <a:ext uri="{FF2B5EF4-FFF2-40B4-BE49-F238E27FC236}">
                  <a16:creationId xmlns:a16="http://schemas.microsoft.com/office/drawing/2014/main" id="{7143AEBA-6679-3545-97C3-291B818D490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131820" y="3010297"/>
              <a:ext cx="4602166" cy="216296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9A56099-53D4-2B41-941D-5305A0D6AC66}"/>
                    </a:ext>
                  </a:extLst>
                </p:cNvPr>
                <p:cNvSpPr/>
                <p:nvPr/>
              </p:nvSpPr>
              <p:spPr>
                <a:xfrm>
                  <a:off x="4902043" y="3503867"/>
                  <a:ext cx="266420" cy="574837"/>
                </a:xfrm>
                <a:prstGeom prst="rect">
                  <a:avLst/>
                </a:prstGeom>
              </p:spPr>
              <p:txBody>
                <a:bodyPr wrap="none">
                  <a:spAutoFit/>
                </a:bodyPr>
                <a:lstStyle/>
                <a:p>
                  <a:pPr algn="r" rtl="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𝑦</m:t>
                            </m:r>
                          </m:sub>
                        </m:sSub>
                        <m:r>
                          <a:rPr lang="en-US" sz="2800">
                            <a:latin typeface="Cambria Math" panose="02040503050406030204" pitchFamily="18" charset="0"/>
                          </a:rPr>
                          <m:t>=</m:t>
                        </m:r>
                        <m:r>
                          <a:rPr lang="en-US" sz="2800">
                            <a:latin typeface="Cambria Math" panose="02040503050406030204" pitchFamily="18" charset="0"/>
                          </a:rPr>
                          <m:t>𝑎</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𝑏</m:t>
                            </m:r>
                          </m:sup>
                        </m:sSup>
                      </m:oMath>
                    </m:oMathPara>
                  </a14:m>
                  <a:endParaRPr lang="en-US" sz="2800" dirty="0"/>
                </a:p>
              </p:txBody>
            </p:sp>
          </mc:Choice>
          <mc:Fallback xmlns="">
            <p:sp>
              <p:nvSpPr>
                <p:cNvPr id="13" name="Rectangle 12">
                  <a:extLst>
                    <a:ext uri="{FF2B5EF4-FFF2-40B4-BE49-F238E27FC236}">
                      <a16:creationId xmlns:a16="http://schemas.microsoft.com/office/drawing/2014/main" id="{69A56099-53D4-2B41-941D-5305A0D6AC66}"/>
                    </a:ext>
                  </a:extLst>
                </p:cNvPr>
                <p:cNvSpPr>
                  <a:spLocks noRot="1" noChangeAspect="1" noMove="1" noResize="1" noEditPoints="1" noAdjustHandles="1" noChangeArrowheads="1" noChangeShapeType="1" noTextEdit="1"/>
                </p:cNvSpPr>
                <p:nvPr/>
              </p:nvSpPr>
              <p:spPr>
                <a:xfrm>
                  <a:off x="4902043" y="3503867"/>
                  <a:ext cx="266420" cy="574837"/>
                </a:xfrm>
                <a:prstGeom prst="rect">
                  <a:avLst/>
                </a:prstGeom>
                <a:blipFill>
                  <a:blip r:embed="rId6"/>
                  <a:stretch>
                    <a:fillRect r="-47272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9440D2C-5025-9540-AF5F-93450B47F906}"/>
                    </a:ext>
                  </a:extLst>
                </p:cNvPr>
                <p:cNvSpPr/>
                <p:nvPr/>
              </p:nvSpPr>
              <p:spPr>
                <a:xfrm>
                  <a:off x="4849332" y="4251655"/>
                  <a:ext cx="2298963" cy="750205"/>
                </a:xfrm>
                <a:prstGeom prst="rect">
                  <a:avLst/>
                </a:prstGeom>
              </p:spPr>
              <p:txBody>
                <a:bodyPr wrap="non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𝜎</m:t>
                            </m:r>
                          </m:e>
                          <m:sub>
                            <m:r>
                              <a:rPr lang="en-US" sz="2800">
                                <a:latin typeface="Cambria Math" panose="02040503050406030204" pitchFamily="18" charset="0"/>
                              </a:rPr>
                              <m:t>𝑧</m:t>
                            </m:r>
                          </m:sub>
                        </m:sSub>
                        <m:r>
                          <a:rPr lang="en-US" sz="2800">
                            <a:latin typeface="Cambria Math" panose="02040503050406030204" pitchFamily="18" charset="0"/>
                          </a:rPr>
                          <m:t>=</m:t>
                        </m:r>
                        <m:r>
                          <a:rPr lang="en-US" sz="2800">
                            <a:latin typeface="Cambria Math" panose="02040503050406030204" pitchFamily="18" charset="0"/>
                          </a:rPr>
                          <m:t>𝑐</m:t>
                        </m:r>
                        <m:sSup>
                          <m:sSupPr>
                            <m:ctrlPr>
                              <a:rPr lang="en-US" sz="2800" i="1">
                                <a:latin typeface="Cambria Math" panose="02040503050406030204" pitchFamily="18" charset="0"/>
                              </a:rPr>
                            </m:ctrlPr>
                          </m:sSupPr>
                          <m:e>
                            <m:r>
                              <a:rPr lang="en-US" sz="2800">
                                <a:latin typeface="Cambria Math" panose="02040503050406030204" pitchFamily="18" charset="0"/>
                              </a:rPr>
                              <m:t>𝑥</m:t>
                            </m:r>
                          </m:e>
                          <m:sup>
                            <m:r>
                              <a:rPr lang="en-US" sz="2800">
                                <a:latin typeface="Cambria Math" panose="02040503050406030204" pitchFamily="18" charset="0"/>
                              </a:rPr>
                              <m:t>𝑑</m:t>
                            </m:r>
                          </m:sup>
                        </m:sSup>
                        <m:r>
                          <a:rPr lang="en-US" sz="2800">
                            <a:latin typeface="Cambria Math" panose="02040503050406030204" pitchFamily="18" charset="0"/>
                          </a:rPr>
                          <m:t>+</m:t>
                        </m:r>
                        <m:r>
                          <a:rPr lang="en-US" sz="2800">
                            <a:latin typeface="Cambria Math" panose="02040503050406030204" pitchFamily="18" charset="0"/>
                          </a:rPr>
                          <m:t>𝑓</m:t>
                        </m:r>
                      </m:oMath>
                    </m:oMathPara>
                  </a14:m>
                  <a:endParaRPr lang="en-US" sz="2800" dirty="0">
                    <a:latin typeface="DaunPenh" pitchFamily="2" charset="0"/>
                    <a:cs typeface="DaunPenh" pitchFamily="2" charset="0"/>
                  </a:endParaRPr>
                </a:p>
              </p:txBody>
            </p:sp>
          </mc:Choice>
          <mc:Fallback xmlns="">
            <p:sp>
              <p:nvSpPr>
                <p:cNvPr id="15" name="Rectangle 14">
                  <a:extLst>
                    <a:ext uri="{FF2B5EF4-FFF2-40B4-BE49-F238E27FC236}">
                      <a16:creationId xmlns:a16="http://schemas.microsoft.com/office/drawing/2014/main" id="{E9440D2C-5025-9540-AF5F-93450B47F906}"/>
                    </a:ext>
                  </a:extLst>
                </p:cNvPr>
                <p:cNvSpPr>
                  <a:spLocks noRot="1" noChangeAspect="1" noMove="1" noResize="1" noEditPoints="1" noAdjustHandles="1" noChangeArrowheads="1" noChangeShapeType="1" noTextEdit="1"/>
                </p:cNvSpPr>
                <p:nvPr/>
              </p:nvSpPr>
              <p:spPr>
                <a:xfrm>
                  <a:off x="4849332" y="4251655"/>
                  <a:ext cx="2298963" cy="750205"/>
                </a:xfrm>
                <a:prstGeom prst="rect">
                  <a:avLst/>
                </a:prstGeom>
                <a:blipFill>
                  <a:blip r:embed="rId7"/>
                  <a:stretch>
                    <a:fillRect r="-549"/>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28F7AE66-3AAC-624D-8FED-E4F50BB65B49}"/>
              </a:ext>
            </a:extLst>
          </p:cNvPr>
          <p:cNvGrpSpPr/>
          <p:nvPr/>
        </p:nvGrpSpPr>
        <p:grpSpPr>
          <a:xfrm>
            <a:off x="3518144" y="2326105"/>
            <a:ext cx="1055731" cy="513348"/>
            <a:chOff x="3518144" y="2326105"/>
            <a:chExt cx="1055731" cy="513348"/>
          </a:xfrm>
        </p:grpSpPr>
        <p:sp>
          <p:nvSpPr>
            <p:cNvPr id="5" name="Right Brace 4">
              <a:extLst>
                <a:ext uri="{FF2B5EF4-FFF2-40B4-BE49-F238E27FC236}">
                  <a16:creationId xmlns:a16="http://schemas.microsoft.com/office/drawing/2014/main" id="{7C77AD9C-A106-DE4D-BE90-BC514387BC1D}"/>
                </a:ext>
              </a:extLst>
            </p:cNvPr>
            <p:cNvSpPr/>
            <p:nvPr/>
          </p:nvSpPr>
          <p:spPr>
            <a:xfrm>
              <a:off x="3518144" y="2326105"/>
              <a:ext cx="123414" cy="5133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5351E7F-037B-FE42-8B17-A25B6B9770F6}"/>
                </a:ext>
              </a:extLst>
            </p:cNvPr>
            <p:cNvSpPr txBox="1"/>
            <p:nvPr/>
          </p:nvSpPr>
          <p:spPr>
            <a:xfrm>
              <a:off x="3579851" y="2422328"/>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unstable</a:t>
              </a:r>
              <a:endParaRPr lang="en-US" sz="2400" dirty="0">
                <a:solidFill>
                  <a:schemeClr val="tx1">
                    <a:lumMod val="85000"/>
                    <a:lumOff val="15000"/>
                  </a:schemeClr>
                </a:solidFill>
                <a:latin typeface="DaunPenh" pitchFamily="2" charset="0"/>
                <a:cs typeface="DaunPenh" pitchFamily="2" charset="0"/>
              </a:endParaRPr>
            </a:p>
          </p:txBody>
        </p:sp>
      </p:grpSp>
      <p:sp>
        <p:nvSpPr>
          <p:cNvPr id="19" name="TextBox 18">
            <a:extLst>
              <a:ext uri="{FF2B5EF4-FFF2-40B4-BE49-F238E27FC236}">
                <a16:creationId xmlns:a16="http://schemas.microsoft.com/office/drawing/2014/main" id="{6B1996EF-2F65-DB41-8D08-E478E32A5CFC}"/>
              </a:ext>
            </a:extLst>
          </p:cNvPr>
          <p:cNvSpPr txBox="1"/>
          <p:nvPr/>
        </p:nvSpPr>
        <p:spPr>
          <a:xfrm>
            <a:off x="3579851" y="2799802"/>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neutral</a:t>
            </a:r>
            <a:endParaRPr lang="en-US" sz="2400" dirty="0">
              <a:solidFill>
                <a:schemeClr val="tx1">
                  <a:lumMod val="85000"/>
                  <a:lumOff val="15000"/>
                </a:schemeClr>
              </a:solidFill>
              <a:latin typeface="DaunPenh" pitchFamily="2" charset="0"/>
              <a:cs typeface="DaunPenh" pitchFamily="2" charset="0"/>
            </a:endParaRPr>
          </a:p>
        </p:txBody>
      </p:sp>
      <p:grpSp>
        <p:nvGrpSpPr>
          <p:cNvPr id="23" name="Group 22">
            <a:extLst>
              <a:ext uri="{FF2B5EF4-FFF2-40B4-BE49-F238E27FC236}">
                <a16:creationId xmlns:a16="http://schemas.microsoft.com/office/drawing/2014/main" id="{5D660209-DD21-AF43-90DA-2CC23B657AF4}"/>
              </a:ext>
            </a:extLst>
          </p:cNvPr>
          <p:cNvGrpSpPr/>
          <p:nvPr/>
        </p:nvGrpSpPr>
        <p:grpSpPr>
          <a:xfrm>
            <a:off x="3497180" y="3064335"/>
            <a:ext cx="1101360" cy="400110"/>
            <a:chOff x="3497180" y="3064335"/>
            <a:chExt cx="1101360" cy="400110"/>
          </a:xfrm>
        </p:grpSpPr>
        <p:sp>
          <p:nvSpPr>
            <p:cNvPr id="20" name="TextBox 19">
              <a:extLst>
                <a:ext uri="{FF2B5EF4-FFF2-40B4-BE49-F238E27FC236}">
                  <a16:creationId xmlns:a16="http://schemas.microsoft.com/office/drawing/2014/main" id="{8DE92FD5-143E-5E4F-BC4E-898F04C70DB2}"/>
                </a:ext>
              </a:extLst>
            </p:cNvPr>
            <p:cNvSpPr txBox="1"/>
            <p:nvPr/>
          </p:nvSpPr>
          <p:spPr>
            <a:xfrm>
              <a:off x="3604516" y="3064335"/>
              <a:ext cx="994024" cy="400110"/>
            </a:xfrm>
            <a:prstGeom prst="rect">
              <a:avLst/>
            </a:prstGeom>
            <a:noFill/>
          </p:spPr>
          <p:txBody>
            <a:bodyPr wrap="square" rtlCol="0">
              <a:spAutoFit/>
            </a:bodyPr>
            <a:lstStyle>
              <a:defPPr>
                <a:defRPr kern="1200" smtId="4294967295"/>
              </a:defPPr>
            </a:lstStyle>
            <a:p>
              <a:pPr algn="just"/>
              <a:r>
                <a:rPr lang="en-US" sz="2000" dirty="0">
                  <a:solidFill>
                    <a:schemeClr val="tx1">
                      <a:lumMod val="85000"/>
                      <a:lumOff val="15000"/>
                    </a:schemeClr>
                  </a:solidFill>
                  <a:latin typeface="DaunPenh" pitchFamily="2" charset="0"/>
                  <a:cs typeface="DaunPenh" pitchFamily="2" charset="0"/>
                </a:rPr>
                <a:t>stable</a:t>
              </a:r>
              <a:endParaRPr lang="en-US" sz="2400" dirty="0">
                <a:solidFill>
                  <a:schemeClr val="tx1">
                    <a:lumMod val="85000"/>
                    <a:lumOff val="15000"/>
                  </a:schemeClr>
                </a:solidFill>
                <a:latin typeface="DaunPenh" pitchFamily="2" charset="0"/>
                <a:cs typeface="DaunPenh" pitchFamily="2" charset="0"/>
              </a:endParaRPr>
            </a:p>
          </p:txBody>
        </p:sp>
        <p:sp>
          <p:nvSpPr>
            <p:cNvPr id="21" name="Right Brace 20">
              <a:extLst>
                <a:ext uri="{FF2B5EF4-FFF2-40B4-BE49-F238E27FC236}">
                  <a16:creationId xmlns:a16="http://schemas.microsoft.com/office/drawing/2014/main" id="{B380B4F6-173E-6B46-9A8B-80A17AC9B16D}"/>
                </a:ext>
              </a:extLst>
            </p:cNvPr>
            <p:cNvSpPr/>
            <p:nvPr/>
          </p:nvSpPr>
          <p:spPr>
            <a:xfrm>
              <a:off x="3497180" y="3089044"/>
              <a:ext cx="152400" cy="245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62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35</a:t>
            </a:fld>
            <a:endParaRPr lang="en-US"/>
          </a:p>
        </p:txBody>
      </p:sp>
      <p:sp>
        <p:nvSpPr>
          <p:cNvPr id="2" name="Rectangle 1">
            <a:extLst>
              <a:ext uri="{FF2B5EF4-FFF2-40B4-BE49-F238E27FC236}">
                <a16:creationId xmlns:a16="http://schemas.microsoft.com/office/drawing/2014/main" id="{9E368F86-7170-7F4A-B1E4-8DDB646FA9A8}"/>
              </a:ext>
            </a:extLst>
          </p:cNvPr>
          <p:cNvSpPr/>
          <p:nvPr/>
        </p:nvSpPr>
        <p:spPr>
          <a:xfrm>
            <a:off x="253859" y="1718955"/>
            <a:ext cx="6096000" cy="3693319"/>
          </a:xfrm>
          <a:prstGeom prst="rect">
            <a:avLst/>
          </a:prstGeom>
        </p:spPr>
        <p:txBody>
          <a:bodyPr>
            <a:spAutoFit/>
          </a:bodyPr>
          <a:lstStyle/>
          <a:p>
            <a:r>
              <a:rPr lang="en-US" dirty="0">
                <a:hlinkClick r:id="rId3"/>
              </a:rPr>
              <a:t>https://www.eoas.ubc.ca/courses/atsc507/ADM/intro/ScanSet-C-GaussianPlume.pdf</a:t>
            </a:r>
            <a:endParaRPr lang="en-US" dirty="0"/>
          </a:p>
          <a:p>
            <a:endParaRPr lang="en-US" dirty="0"/>
          </a:p>
          <a:p>
            <a:r>
              <a:rPr lang="en-US" dirty="0">
                <a:hlinkClick r:id="rId4"/>
              </a:rPr>
              <a:t>https://lib.ugent.be/fulltxt</a:t>
            </a:r>
            <a:r>
              <a:rPr lang="en-US">
                <a:hlinkClick r:id="rId4"/>
              </a:rPr>
              <a:t>/RUG01/002/275/075/RUG01-002275075_2016_0001_AC.pdf</a:t>
            </a:r>
            <a:endParaRPr lang="en-US"/>
          </a:p>
          <a:p>
            <a:endParaRPr lang="en-US" dirty="0"/>
          </a:p>
          <a:p>
            <a:r>
              <a:rPr lang="en-US" dirty="0">
                <a:hlinkClick r:id="rId5"/>
              </a:rPr>
              <a:t>https://towardsdatascience.com/neural-knapsack-8edd737bdc15</a:t>
            </a:r>
            <a:endParaRPr lang="en-US" dirty="0"/>
          </a:p>
          <a:p>
            <a:endParaRPr lang="en-US" dirty="0"/>
          </a:p>
          <a:p>
            <a:r>
              <a:rPr lang="en-US" dirty="0">
                <a:hlinkClick r:id="rId6"/>
              </a:rPr>
              <a:t>https://cfpub.epa.gov/ncer_abstracts/index.cfm/fuseaction/display.files/fileID/14285</a:t>
            </a:r>
            <a:endParaRPr lang="en-US" dirty="0"/>
          </a:p>
          <a:p>
            <a:endParaRPr lang="en-US" dirty="0"/>
          </a:p>
          <a:p>
            <a:endParaRPr lang="en-US" dirty="0"/>
          </a:p>
        </p:txBody>
      </p:sp>
      <p:sp>
        <p:nvSpPr>
          <p:cNvPr id="3" name="TextBox 2">
            <a:extLst>
              <a:ext uri="{FF2B5EF4-FFF2-40B4-BE49-F238E27FC236}">
                <a16:creationId xmlns:a16="http://schemas.microsoft.com/office/drawing/2014/main" id="{DB5E6C42-1BE4-2645-BFB2-2E03EF665A93}"/>
              </a:ext>
            </a:extLst>
          </p:cNvPr>
          <p:cNvSpPr txBox="1"/>
          <p:nvPr/>
        </p:nvSpPr>
        <p:spPr>
          <a:xfrm>
            <a:off x="4163786" y="1159329"/>
            <a:ext cx="3224665" cy="369332"/>
          </a:xfrm>
          <a:prstGeom prst="rect">
            <a:avLst/>
          </a:prstGeom>
          <a:noFill/>
        </p:spPr>
        <p:txBody>
          <a:bodyPr wrap="none" rtlCol="0">
            <a:spAutoFit/>
          </a:bodyPr>
          <a:lstStyle/>
          <a:p>
            <a:r>
              <a:rPr lang="en-US" dirty="0"/>
              <a:t>Some links to read before exam</a:t>
            </a:r>
          </a:p>
        </p:txBody>
      </p:sp>
      <p:sp>
        <p:nvSpPr>
          <p:cNvPr id="6" name="Rectangle 5">
            <a:extLst>
              <a:ext uri="{FF2B5EF4-FFF2-40B4-BE49-F238E27FC236}">
                <a16:creationId xmlns:a16="http://schemas.microsoft.com/office/drawing/2014/main" id="{CA2158FE-A5BE-9E4F-86D7-016FB894342A}"/>
              </a:ext>
            </a:extLst>
          </p:cNvPr>
          <p:cNvSpPr/>
          <p:nvPr/>
        </p:nvSpPr>
        <p:spPr>
          <a:xfrm>
            <a:off x="6349859" y="2782325"/>
            <a:ext cx="6096000" cy="923330"/>
          </a:xfrm>
          <a:prstGeom prst="rect">
            <a:avLst/>
          </a:prstGeom>
        </p:spPr>
        <p:txBody>
          <a:bodyPr>
            <a:spAutoFit/>
          </a:bodyPr>
          <a:lstStyle/>
          <a:p>
            <a:r>
              <a:rPr lang="en-US" dirty="0">
                <a:hlinkClick r:id="rId7"/>
              </a:rPr>
              <a:t>https://www.aeroqual.com/challenges-electrochemical-no2-sensors-outdoor-air-monitoring</a:t>
            </a:r>
            <a:endParaRPr lang="en-US" dirty="0"/>
          </a:p>
          <a:p>
            <a:endParaRPr lang="en-US" dirty="0"/>
          </a:p>
        </p:txBody>
      </p:sp>
      <p:sp>
        <p:nvSpPr>
          <p:cNvPr id="5" name="Rectangle 4">
            <a:extLst>
              <a:ext uri="{FF2B5EF4-FFF2-40B4-BE49-F238E27FC236}">
                <a16:creationId xmlns:a16="http://schemas.microsoft.com/office/drawing/2014/main" id="{444E38FD-BAF5-6F41-8F15-5665923C7F97}"/>
              </a:ext>
            </a:extLst>
          </p:cNvPr>
          <p:cNvSpPr/>
          <p:nvPr/>
        </p:nvSpPr>
        <p:spPr>
          <a:xfrm>
            <a:off x="253859" y="4869532"/>
            <a:ext cx="6096000" cy="2585323"/>
          </a:xfrm>
          <a:prstGeom prst="rect">
            <a:avLst/>
          </a:prstGeom>
        </p:spPr>
        <p:txBody>
          <a:bodyPr>
            <a:spAutoFit/>
          </a:bodyPr>
          <a:lstStyle/>
          <a:p>
            <a:r>
              <a:rPr lang="en-US" dirty="0">
                <a:hlinkClick r:id="rId7"/>
              </a:rPr>
              <a:t>https://www.aeroqual.com/challenges-electrochemical-no2-sensors-outdoor-air-monitoring</a:t>
            </a:r>
            <a:endParaRPr lang="he-IL" dirty="0"/>
          </a:p>
          <a:p>
            <a:r>
              <a:rPr lang="en-US" dirty="0">
                <a:hlinkClick r:id="rId8"/>
              </a:rPr>
              <a:t>https://www.raesystems.com/sites/default/files/content/resources/Technical-Note-114_updated_03-26-2018.pdf</a:t>
            </a:r>
            <a:endParaRPr lang="he-IL" dirty="0"/>
          </a:p>
          <a:p>
            <a:r>
              <a:rPr lang="en-US" dirty="0">
                <a:hlinkClick r:id="rId9"/>
              </a:rPr>
              <a:t>https://www.quora.com/What-is-the-difference-between-a-Fractional-Knapsack-problem-and-a-0-1-Knapsack-problem</a:t>
            </a:r>
            <a:endParaRPr lang="he-IL" dirty="0"/>
          </a:p>
          <a:p>
            <a:endParaRPr lang="he-IL" dirty="0"/>
          </a:p>
          <a:p>
            <a:endParaRPr lang="he-IL" dirty="0"/>
          </a:p>
          <a:p>
            <a:endParaRPr lang="en-US" dirty="0"/>
          </a:p>
        </p:txBody>
      </p:sp>
      <p:sp>
        <p:nvSpPr>
          <p:cNvPr id="7" name="Rectangle 6">
            <a:extLst>
              <a:ext uri="{FF2B5EF4-FFF2-40B4-BE49-F238E27FC236}">
                <a16:creationId xmlns:a16="http://schemas.microsoft.com/office/drawing/2014/main" id="{AB5198F8-E843-8141-A25E-E553637E7DB5}"/>
              </a:ext>
            </a:extLst>
          </p:cNvPr>
          <p:cNvSpPr/>
          <p:nvPr/>
        </p:nvSpPr>
        <p:spPr>
          <a:xfrm>
            <a:off x="6349859" y="2032405"/>
            <a:ext cx="6096000" cy="923330"/>
          </a:xfrm>
          <a:prstGeom prst="rect">
            <a:avLst/>
          </a:prstGeom>
        </p:spPr>
        <p:txBody>
          <a:bodyPr>
            <a:spAutoFit/>
          </a:bodyPr>
          <a:lstStyle/>
          <a:p>
            <a:r>
              <a:rPr lang="en-US" dirty="0">
                <a:hlinkClick r:id="rId10"/>
              </a:rPr>
              <a:t>https://ec.europa.eu/environment/air/pdf/Brochure%20lower-cost%20sensors.pdf</a:t>
            </a:r>
            <a:endParaRPr lang="en-US" dirty="0"/>
          </a:p>
          <a:p>
            <a:endParaRPr lang="en-US" dirty="0"/>
          </a:p>
        </p:txBody>
      </p:sp>
    </p:spTree>
    <p:extLst>
      <p:ext uri="{BB962C8B-B14F-4D97-AF65-F5344CB8AC3E}">
        <p14:creationId xmlns:p14="http://schemas.microsoft.com/office/powerpoint/2010/main" val="335958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Methods - background</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36</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53" name="Rectangle 52">
            <a:extLst>
              <a:ext uri="{FF2B5EF4-FFF2-40B4-BE49-F238E27FC236}">
                <a16:creationId xmlns:a16="http://schemas.microsoft.com/office/drawing/2014/main" id="{8905EFA6-A350-214C-A02A-865551084DC6}"/>
              </a:ext>
            </a:extLst>
          </p:cNvPr>
          <p:cNvSpPr/>
          <p:nvPr/>
        </p:nvSpPr>
        <p:spPr>
          <a:xfrm>
            <a:off x="2027325" y="2050030"/>
            <a:ext cx="1822264"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sp>
        <p:nvSpPr>
          <p:cNvPr id="52" name="Rectangle 51">
            <a:extLst>
              <a:ext uri="{FF2B5EF4-FFF2-40B4-BE49-F238E27FC236}">
                <a16:creationId xmlns:a16="http://schemas.microsoft.com/office/drawing/2014/main" id="{C8DBD9F1-3BBD-B444-B245-EB01A2F595D7}"/>
              </a:ext>
            </a:extLst>
          </p:cNvPr>
          <p:cNvSpPr/>
          <p:nvPr/>
        </p:nvSpPr>
        <p:spPr>
          <a:xfrm>
            <a:off x="4756448" y="2146609"/>
            <a:ext cx="2449731"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a:t>
            </a:r>
            <a:r>
              <a:rPr lang="he-IL" sz="3200" dirty="0">
                <a:solidFill>
                  <a:srgbClr val="E94C00"/>
                </a:solidFill>
                <a:latin typeface="DaunPenh" pitchFamily="2" charset="0"/>
                <a:cs typeface="DaunPenh" pitchFamily="2" charset="0"/>
              </a:rPr>
              <a:t>*</a:t>
            </a:r>
            <a:r>
              <a:rPr lang="en-US" sz="3200" dirty="0">
                <a:solidFill>
                  <a:srgbClr val="E94C00"/>
                </a:solidFill>
                <a:latin typeface="DaunPenh" pitchFamily="2" charset="0"/>
                <a:cs typeface="DaunPenh" pitchFamily="2" charset="0"/>
              </a:rPr>
              <a:t> model</a:t>
            </a:r>
            <a:endParaRPr lang="en-US" sz="3200" dirty="0">
              <a:solidFill>
                <a:srgbClr val="E94C00"/>
              </a:solidFill>
            </a:endParaRPr>
          </a:p>
        </p:txBody>
      </p:sp>
      <p:sp>
        <p:nvSpPr>
          <p:cNvPr id="55" name="Rectangle 54">
            <a:extLst>
              <a:ext uri="{FF2B5EF4-FFF2-40B4-BE49-F238E27FC236}">
                <a16:creationId xmlns:a16="http://schemas.microsoft.com/office/drawing/2014/main" id="{B6A40E17-543C-9D44-B9D2-7EA0A7CBB391}"/>
              </a:ext>
            </a:extLst>
          </p:cNvPr>
          <p:cNvSpPr/>
          <p:nvPr/>
        </p:nvSpPr>
        <p:spPr>
          <a:xfrm>
            <a:off x="8169441" y="2168694"/>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6" name="Group 5">
            <a:extLst>
              <a:ext uri="{FF2B5EF4-FFF2-40B4-BE49-F238E27FC236}">
                <a16:creationId xmlns:a16="http://schemas.microsoft.com/office/drawing/2014/main" id="{5CD71991-2BE3-B44D-8574-2788FAE5D11C}"/>
              </a:ext>
            </a:extLst>
          </p:cNvPr>
          <p:cNvGrpSpPr/>
          <p:nvPr/>
        </p:nvGrpSpPr>
        <p:grpSpPr>
          <a:xfrm>
            <a:off x="1457938" y="2582607"/>
            <a:ext cx="8987198" cy="2982036"/>
            <a:chOff x="1450418" y="2595494"/>
            <a:chExt cx="8987198" cy="2982036"/>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66177" y="3179650"/>
              <a:ext cx="2789790" cy="1046172"/>
            </a:xfrm>
            <a:prstGeom prst="rect">
              <a:avLst/>
            </a:prstGeom>
          </p:spPr>
        </p:pic>
        <p:grpSp>
          <p:nvGrpSpPr>
            <p:cNvPr id="62" name="Group 61">
              <a:extLst>
                <a:ext uri="{FF2B5EF4-FFF2-40B4-BE49-F238E27FC236}">
                  <a16:creationId xmlns:a16="http://schemas.microsoft.com/office/drawing/2014/main" id="{BD599D3B-5039-4747-AB28-FCEB367CFB20}"/>
                </a:ext>
              </a:extLst>
            </p:cNvPr>
            <p:cNvGrpSpPr/>
            <p:nvPr/>
          </p:nvGrpSpPr>
          <p:grpSpPr>
            <a:xfrm rot="21301141">
              <a:off x="5046992" y="2952317"/>
              <a:ext cx="2848933" cy="1818233"/>
              <a:chOff x="4931942" y="5227826"/>
              <a:chExt cx="1548569" cy="820822"/>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4">
                <a:clrChange>
                  <a:clrFrom>
                    <a:srgbClr val="FFFFFF"/>
                  </a:clrFrom>
                  <a:clrTo>
                    <a:srgbClr val="FFFFFF">
                      <a:alpha val="0"/>
                    </a:srgbClr>
                  </a:clrTo>
                </a:clrChange>
              </a:blip>
              <a:srcRect l="2189"/>
              <a:stretch/>
            </p:blipFill>
            <p:spPr>
              <a:xfrm>
                <a:off x="4931942" y="539186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768229" y="5227826"/>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44E3655B-AF4E-B64D-8159-58C194E87976}"/>
                </a:ext>
              </a:extLst>
            </p:cNvPr>
            <p:cNvSpPr/>
            <p:nvPr/>
          </p:nvSpPr>
          <p:spPr>
            <a:xfrm>
              <a:off x="7442580" y="2610522"/>
              <a:ext cx="2993600" cy="2951980"/>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sp>
          <p:nvSpPr>
            <p:cNvPr id="23" name="Oval 22">
              <a:extLst>
                <a:ext uri="{FF2B5EF4-FFF2-40B4-BE49-F238E27FC236}">
                  <a16:creationId xmlns:a16="http://schemas.microsoft.com/office/drawing/2014/main" id="{4B75225C-8F44-F74A-AF05-55136DAEE2EF}"/>
                </a:ext>
              </a:extLst>
            </p:cNvPr>
            <p:cNvSpPr/>
            <p:nvPr/>
          </p:nvSpPr>
          <p:spPr>
            <a:xfrm>
              <a:off x="4445777"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sp>
          <p:nvSpPr>
            <p:cNvPr id="2" name="Oval 1">
              <a:extLst>
                <a:ext uri="{FF2B5EF4-FFF2-40B4-BE49-F238E27FC236}">
                  <a16:creationId xmlns:a16="http://schemas.microsoft.com/office/drawing/2014/main" id="{9BDBA9BA-3AA6-3C4C-9272-C1478FFE3601}"/>
                </a:ext>
              </a:extLst>
            </p:cNvPr>
            <p:cNvSpPr/>
            <p:nvPr/>
          </p:nvSpPr>
          <p:spPr>
            <a:xfrm>
              <a:off x="1450418" y="2595494"/>
              <a:ext cx="2993600" cy="2967008"/>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54000"/>
            </a:blip>
            <a:stretch>
              <a:fillRect/>
            </a:stretch>
          </p:blipFill>
          <p:spPr>
            <a:xfrm>
              <a:off x="7444016" y="2625550"/>
              <a:ext cx="2993600" cy="2951980"/>
            </a:xfrm>
            <a:prstGeom prst="ellipse">
              <a:avLst/>
            </a:prstGeom>
          </p:spPr>
        </p:pic>
      </p:grpSp>
      <p:sp>
        <p:nvSpPr>
          <p:cNvPr id="3" name="Rectangle 2">
            <a:extLst>
              <a:ext uri="{FF2B5EF4-FFF2-40B4-BE49-F238E27FC236}">
                <a16:creationId xmlns:a16="http://schemas.microsoft.com/office/drawing/2014/main" id="{23B03523-41F8-8E4F-AF84-90417A3CB3F2}"/>
              </a:ext>
            </a:extLst>
          </p:cNvPr>
          <p:cNvSpPr/>
          <p:nvPr/>
        </p:nvSpPr>
        <p:spPr>
          <a:xfrm>
            <a:off x="1357184" y="2375117"/>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C1A85AD8-EC65-1348-AACC-EBE19A5B3F38}"/>
              </a:ext>
            </a:extLst>
          </p:cNvPr>
          <p:cNvSpPr/>
          <p:nvPr/>
        </p:nvSpPr>
        <p:spPr>
          <a:xfrm>
            <a:off x="4292023" y="2344487"/>
            <a:ext cx="569387"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4" name="Rectangle 23">
            <a:extLst>
              <a:ext uri="{FF2B5EF4-FFF2-40B4-BE49-F238E27FC236}">
                <a16:creationId xmlns:a16="http://schemas.microsoft.com/office/drawing/2014/main" id="{52F5FD25-9106-B043-8ACF-9EDF75DEC1CB}"/>
              </a:ext>
            </a:extLst>
          </p:cNvPr>
          <p:cNvSpPr/>
          <p:nvPr/>
        </p:nvSpPr>
        <p:spPr>
          <a:xfrm>
            <a:off x="7372820" y="2352679"/>
            <a:ext cx="569387" cy="923330"/>
          </a:xfrm>
          <a:prstGeom prst="rect">
            <a:avLst/>
          </a:prstGeom>
          <a:noFill/>
        </p:spPr>
        <p:txBody>
          <a:bodyPr wrap="squar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1B72A675-75F7-274B-B137-F02FAB5D6972}"/>
              </a:ext>
            </a:extLst>
          </p:cNvPr>
          <p:cNvSpPr/>
          <p:nvPr/>
        </p:nvSpPr>
        <p:spPr>
          <a:xfrm>
            <a:off x="-255405" y="6234044"/>
            <a:ext cx="5769864" cy="584775"/>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**Atmospheric Transport and Dispersion</a:t>
            </a:r>
            <a:endParaRPr lang="en-US" sz="3200" dirty="0">
              <a:solidFill>
                <a:srgbClr val="E94C00"/>
              </a:solidFill>
            </a:endParaRPr>
          </a:p>
        </p:txBody>
      </p:sp>
    </p:spTree>
    <p:extLst>
      <p:ext uri="{BB962C8B-B14F-4D97-AF65-F5344CB8AC3E}">
        <p14:creationId xmlns:p14="http://schemas.microsoft.com/office/powerpoint/2010/main" val="333425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1D4A7-601A-4445-9E88-2FB3A8406B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92174" y="1592455"/>
            <a:ext cx="7299021" cy="4701065"/>
          </a:xfrm>
          <a:prstGeom prst="rect">
            <a:avLst/>
          </a:prstGeom>
        </p:spPr>
      </p:pic>
      <p:grpSp>
        <p:nvGrpSpPr>
          <p:cNvPr id="27" name="Group 26">
            <a:extLst>
              <a:ext uri="{FF2B5EF4-FFF2-40B4-BE49-F238E27FC236}">
                <a16:creationId xmlns:a16="http://schemas.microsoft.com/office/drawing/2014/main" id="{18FCCD6E-5FEA-224F-93CA-A313EF06B645}"/>
              </a:ext>
            </a:extLst>
          </p:cNvPr>
          <p:cNvGrpSpPr/>
          <p:nvPr/>
        </p:nvGrpSpPr>
        <p:grpSpPr>
          <a:xfrm>
            <a:off x="2901284" y="3160889"/>
            <a:ext cx="2681668" cy="1477328"/>
            <a:chOff x="1371188" y="3190326"/>
            <a:chExt cx="2681668" cy="1477328"/>
          </a:xfrm>
        </p:grpSpPr>
        <p:sp>
          <p:nvSpPr>
            <p:cNvPr id="8" name="Rectangle 7">
              <a:extLst>
                <a:ext uri="{FF2B5EF4-FFF2-40B4-BE49-F238E27FC236}">
                  <a16:creationId xmlns:a16="http://schemas.microsoft.com/office/drawing/2014/main" id="{9D3ED120-71BC-CD48-93FF-AD75E62429FD}"/>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9" name="Straight Arrow Connector 8">
              <a:extLst>
                <a:ext uri="{FF2B5EF4-FFF2-40B4-BE49-F238E27FC236}">
                  <a16:creationId xmlns:a16="http://schemas.microsoft.com/office/drawing/2014/main" id="{68C79908-C070-0D40-B9EB-9A70A5460C1E}"/>
                </a:ext>
              </a:extLst>
            </p:cNvPr>
            <p:cNvCxnSpPr>
              <a:cxnSpLocks/>
            </p:cNvCxnSpPr>
            <p:nvPr/>
          </p:nvCxnSpPr>
          <p:spPr>
            <a:xfrm>
              <a:off x="2697260" y="3928990"/>
              <a:ext cx="1355596"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0031BAFE-1A3C-9445-B718-EEF32D2886E6}"/>
              </a:ext>
            </a:extLst>
          </p:cNvPr>
          <p:cNvSpPr/>
          <p:nvPr/>
        </p:nvSpPr>
        <p:spPr>
          <a:xfrm>
            <a:off x="3677978" y="5583465"/>
            <a:ext cx="2225913"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5" name="Group 24">
            <a:extLst>
              <a:ext uri="{FF2B5EF4-FFF2-40B4-BE49-F238E27FC236}">
                <a16:creationId xmlns:a16="http://schemas.microsoft.com/office/drawing/2014/main" id="{B2D1967C-AB03-9A49-8F8F-E6EC52ACD253}"/>
              </a:ext>
            </a:extLst>
          </p:cNvPr>
          <p:cNvGrpSpPr/>
          <p:nvPr/>
        </p:nvGrpSpPr>
        <p:grpSpPr>
          <a:xfrm>
            <a:off x="4790937" y="351899"/>
            <a:ext cx="4840422" cy="1654481"/>
            <a:chOff x="3260841" y="381336"/>
            <a:chExt cx="4840422" cy="1654481"/>
          </a:xfrm>
        </p:grpSpPr>
        <p:sp>
          <p:nvSpPr>
            <p:cNvPr id="11" name="Rectangle 10">
              <a:extLst>
                <a:ext uri="{FF2B5EF4-FFF2-40B4-BE49-F238E27FC236}">
                  <a16:creationId xmlns:a16="http://schemas.microsoft.com/office/drawing/2014/main" id="{6CAE78FE-7BE5-5644-AC91-063D61602625}"/>
                </a:ext>
              </a:extLst>
            </p:cNvPr>
            <p:cNvSpPr/>
            <p:nvPr/>
          </p:nvSpPr>
          <p:spPr>
            <a:xfrm>
              <a:off x="3260841" y="381336"/>
              <a:ext cx="4840422"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Environmental pressure causes natural selection. Better candidates are more likely to survive and reproduce</a:t>
              </a:r>
            </a:p>
          </p:txBody>
        </p:sp>
        <p:grpSp>
          <p:nvGrpSpPr>
            <p:cNvPr id="12" name="Group 11">
              <a:extLst>
                <a:ext uri="{FF2B5EF4-FFF2-40B4-BE49-F238E27FC236}">
                  <a16:creationId xmlns:a16="http://schemas.microsoft.com/office/drawing/2014/main" id="{B083AAD9-AD19-F24C-9F36-1E1819BBECDB}"/>
                </a:ext>
              </a:extLst>
            </p:cNvPr>
            <p:cNvGrpSpPr/>
            <p:nvPr/>
          </p:nvGrpSpPr>
          <p:grpSpPr>
            <a:xfrm>
              <a:off x="4389667" y="1866035"/>
              <a:ext cx="499447" cy="169782"/>
              <a:chOff x="5948458" y="26504163"/>
              <a:chExt cx="524113" cy="174577"/>
            </a:xfrm>
          </p:grpSpPr>
          <p:cxnSp>
            <p:nvCxnSpPr>
              <p:cNvPr id="15" name="Straight Arrow Connector 14">
                <a:extLst>
                  <a:ext uri="{FF2B5EF4-FFF2-40B4-BE49-F238E27FC236}">
                    <a16:creationId xmlns:a16="http://schemas.microsoft.com/office/drawing/2014/main" id="{A5CAB960-751E-0240-A6D7-B78BC47D3DB9}"/>
                  </a:ext>
                </a:extLst>
              </p:cNvPr>
              <p:cNvCxnSpPr>
                <a:cxnSpLocks/>
              </p:cNvCxnSpPr>
              <p:nvPr/>
            </p:nvCxnSpPr>
            <p:spPr>
              <a:xfrm>
                <a:off x="5948458" y="26671680"/>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C8DFCD5A-5B81-B84A-A8F6-43415A8380BA}"/>
                  </a:ext>
                </a:extLst>
              </p:cNvPr>
              <p:cNvCxnSpPr>
                <a:cxnSpLocks/>
              </p:cNvCxnSpPr>
              <p:nvPr/>
            </p:nvCxnSpPr>
            <p:spPr>
              <a:xfrm>
                <a:off x="5954777" y="26504163"/>
                <a:ext cx="0" cy="174577"/>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26" name="Group 25">
            <a:extLst>
              <a:ext uri="{FF2B5EF4-FFF2-40B4-BE49-F238E27FC236}">
                <a16:creationId xmlns:a16="http://schemas.microsoft.com/office/drawing/2014/main" id="{BB4BEB81-68F1-4742-AD31-CCB91B002D2F}"/>
              </a:ext>
            </a:extLst>
          </p:cNvPr>
          <p:cNvGrpSpPr/>
          <p:nvPr/>
        </p:nvGrpSpPr>
        <p:grpSpPr>
          <a:xfrm>
            <a:off x="9801352" y="5185593"/>
            <a:ext cx="1752402" cy="1015663"/>
            <a:chOff x="8271256" y="5215030"/>
            <a:chExt cx="1752402" cy="1015663"/>
          </a:xfrm>
        </p:grpSpPr>
        <p:sp>
          <p:nvSpPr>
            <p:cNvPr id="13" name="Rectangle 12">
              <a:extLst>
                <a:ext uri="{FF2B5EF4-FFF2-40B4-BE49-F238E27FC236}">
                  <a16:creationId xmlns:a16="http://schemas.microsoft.com/office/drawing/2014/main" id="{B4034D39-A775-C749-9E80-8418A9629DA2}"/>
                </a:ext>
              </a:extLst>
            </p:cNvPr>
            <p:cNvSpPr/>
            <p:nvPr/>
          </p:nvSpPr>
          <p:spPr>
            <a:xfrm>
              <a:off x="8806526" y="5215030"/>
              <a:ext cx="1217132"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0E7C7A30-09FE-6E44-8E86-8A2F053A93D5}"/>
                </a:ext>
              </a:extLst>
            </p:cNvPr>
            <p:cNvCxnSpPr>
              <a:cxnSpLocks/>
            </p:cNvCxnSpPr>
            <p:nvPr/>
          </p:nvCxnSpPr>
          <p:spPr>
            <a:xfrm>
              <a:off x="8271256" y="5617021"/>
              <a:ext cx="567354"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8" name="Title 1">
            <a:extLst>
              <a:ext uri="{FF2B5EF4-FFF2-40B4-BE49-F238E27FC236}">
                <a16:creationId xmlns:a16="http://schemas.microsoft.com/office/drawing/2014/main" id="{575B7044-AC6A-4E4D-A24C-2DEC70F65B7D}"/>
              </a:ext>
            </a:extLst>
          </p:cNvPr>
          <p:cNvSpPr>
            <a:spLocks noGrp="1"/>
          </p:cNvSpPr>
          <p:nvPr>
            <p:ph type="title"/>
          </p:nvPr>
        </p:nvSpPr>
        <p:spPr>
          <a:xfrm>
            <a:off x="827764" y="729358"/>
            <a:ext cx="3563574" cy="1325563"/>
          </a:xfrm>
        </p:spPr>
        <p:txBody>
          <a:bodyPr>
            <a:noAutofit/>
          </a:bodyPr>
          <a:lstStyle/>
          <a:p>
            <a:r>
              <a:rPr lang="en-US" sz="7200" dirty="0">
                <a:solidFill>
                  <a:schemeClr val="tx1">
                    <a:lumMod val="85000"/>
                    <a:lumOff val="15000"/>
                  </a:schemeClr>
                </a:solidFill>
                <a:latin typeface="DaunPenh" pitchFamily="2" charset="0"/>
                <a:cs typeface="DaunPenh" pitchFamily="2" charset="0"/>
              </a:rPr>
              <a:t>Evolutionary</a:t>
            </a:r>
            <a:br>
              <a:rPr lang="en-US" sz="7200" dirty="0">
                <a:solidFill>
                  <a:schemeClr val="tx1">
                    <a:lumMod val="85000"/>
                    <a:lumOff val="15000"/>
                  </a:schemeClr>
                </a:solidFill>
                <a:latin typeface="DaunPenh" pitchFamily="2" charset="0"/>
                <a:cs typeface="DaunPenh" pitchFamily="2" charset="0"/>
              </a:rPr>
            </a:br>
            <a:r>
              <a:rPr lang="en-US" sz="7200" dirty="0">
                <a:solidFill>
                  <a:schemeClr val="tx1">
                    <a:lumMod val="85000"/>
                    <a:lumOff val="15000"/>
                  </a:schemeClr>
                </a:solidFill>
                <a:latin typeface="DaunPenh" pitchFamily="2" charset="0"/>
                <a:cs typeface="DaunPenh" pitchFamily="2" charset="0"/>
              </a:rPr>
              <a:t>Algorithms</a:t>
            </a:r>
          </a:p>
        </p:txBody>
      </p:sp>
      <p:sp>
        <p:nvSpPr>
          <p:cNvPr id="29" name="TextBox 28">
            <a:extLst>
              <a:ext uri="{FF2B5EF4-FFF2-40B4-BE49-F238E27FC236}">
                <a16:creationId xmlns:a16="http://schemas.microsoft.com/office/drawing/2014/main" id="{E3C23A72-2D5B-7147-8F10-8A4D116CE9E8}"/>
              </a:ext>
            </a:extLst>
          </p:cNvPr>
          <p:cNvSpPr txBox="1"/>
          <p:nvPr/>
        </p:nvSpPr>
        <p:spPr>
          <a:xfrm>
            <a:off x="6574" y="6490642"/>
            <a:ext cx="2356110"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nvGrpSpPr>
          <p:cNvPr id="31" name="Group 30">
            <a:extLst>
              <a:ext uri="{FF2B5EF4-FFF2-40B4-BE49-F238E27FC236}">
                <a16:creationId xmlns:a16="http://schemas.microsoft.com/office/drawing/2014/main" id="{0EFBB68C-8F10-3B4C-98A7-4D64BF84FB87}"/>
              </a:ext>
            </a:extLst>
          </p:cNvPr>
          <p:cNvGrpSpPr/>
          <p:nvPr/>
        </p:nvGrpSpPr>
        <p:grpSpPr>
          <a:xfrm>
            <a:off x="9433560" y="6293521"/>
            <a:ext cx="2432304" cy="523220"/>
            <a:chOff x="219456" y="6382512"/>
            <a:chExt cx="2432304" cy="523220"/>
          </a:xfrm>
        </p:grpSpPr>
        <p:cxnSp>
          <p:nvCxnSpPr>
            <p:cNvPr id="32" name="Straight Connector 31">
              <a:extLst>
                <a:ext uri="{FF2B5EF4-FFF2-40B4-BE49-F238E27FC236}">
                  <a16:creationId xmlns:a16="http://schemas.microsoft.com/office/drawing/2014/main" id="{B2FE7502-FB59-2744-B317-4DBA4C0B475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5C2738E-4BC8-C540-9842-AA88DC99CE68}"/>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34" name="Slide Number Placeholder 11">
            <a:extLst>
              <a:ext uri="{FF2B5EF4-FFF2-40B4-BE49-F238E27FC236}">
                <a16:creationId xmlns:a16="http://schemas.microsoft.com/office/drawing/2014/main" id="{976F63D8-5156-054A-B151-C9833B222BE7}"/>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37</a:t>
            </a:fld>
            <a:endParaRPr lang="en-US" dirty="0"/>
          </a:p>
        </p:txBody>
      </p:sp>
    </p:spTree>
    <p:extLst>
      <p:ext uri="{BB962C8B-B14F-4D97-AF65-F5344CB8AC3E}">
        <p14:creationId xmlns:p14="http://schemas.microsoft.com/office/powerpoint/2010/main" val="56096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notation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p:txBody>
              <a:bodyPr>
                <a:noAutofit/>
              </a:bodyPr>
              <a:lstStyle/>
              <a:p>
                <a:pPr marL="0" indent="0" algn="just">
                  <a:buNone/>
                </a:pPr>
                <a14:m>
                  <m:oMath xmlns:m="http://schemas.openxmlformats.org/officeDocument/2006/math">
                    <m:r>
                      <m:rPr>
                        <m:sty m:val="p"/>
                      </m:rPr>
                      <a:rPr lang="en-US" sz="3000" smtClean="0">
                        <a:latin typeface="Cambria Math" panose="02040503050406030204" pitchFamily="18" charset="0"/>
                        <a:cs typeface="DaunPenh" pitchFamily="2" charset="0"/>
                      </a:rPr>
                      <m:t>Ω</m:t>
                    </m:r>
                  </m:oMath>
                </a14:m>
                <a:r>
                  <a:rPr lang="en-US" sz="3000" dirty="0">
                    <a:latin typeface="DaunPenh" pitchFamily="2" charset="0"/>
                    <a:cs typeface="DaunPenh" pitchFamily="2" charset="0"/>
                  </a:rPr>
                  <a:t> </a:t>
                </a:r>
                <a:r>
                  <a:rPr lang="he-IL" sz="3000" dirty="0">
                    <a:latin typeface="DaunPenh" pitchFamily="2" charset="0"/>
                    <a:cs typeface="DaunPenh" pitchFamily="2" charset="0"/>
                  </a:rPr>
                  <a:t>- </a:t>
                </a:r>
                <a:r>
                  <a:rPr lang="en-US" sz="3000" dirty="0">
                    <a:latin typeface="DaunPenh" pitchFamily="2" charset="0"/>
                    <a:cs typeface="DaunPenh" pitchFamily="2" charset="0"/>
                  </a:rPr>
                  <a:t>region of interest</a:t>
                </a: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14:m>
                  <m:oMath xmlns:m="http://schemas.openxmlformats.org/officeDocument/2006/math">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S</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emits </a:t>
                </a:r>
                <a14:m>
                  <m:oMath xmlns:m="http://schemas.openxmlformats.org/officeDocument/2006/math">
                    <m:sSub>
                      <m:sSubPr>
                        <m:ctrlPr>
                          <a:rPr lang="en-US" sz="3200" i="1">
                            <a:latin typeface="Cambria Math" panose="02040503050406030204" pitchFamily="18" charset="0"/>
                            <a:cs typeface="DaunPenh" pitchFamily="2" charset="0"/>
                          </a:rPr>
                        </m:ctrlPr>
                      </m:sSubPr>
                      <m:e>
                        <m:r>
                          <m:rPr>
                            <m:sty m:val="p"/>
                          </m:rPr>
                          <a:rPr lang="en-US" sz="3200">
                            <a:latin typeface="Cambria Math" panose="02040503050406030204" pitchFamily="18" charset="0"/>
                            <a:cs typeface="DaunPenh" pitchFamily="2" charset="0"/>
                          </a:rPr>
                          <m:t>q</m:t>
                        </m:r>
                      </m:e>
                      <m:sub>
                        <m:r>
                          <m:rPr>
                            <m:sty m:val="p"/>
                          </m:rPr>
                          <a:rPr lang="en-US" sz="3200">
                            <a:latin typeface="Cambria Math" panose="02040503050406030204" pitchFamily="18" charset="0"/>
                            <a:cs typeface="DaunPenh" pitchFamily="2" charset="0"/>
                          </a:rPr>
                          <m:t>s</m:t>
                        </m:r>
                      </m:sub>
                    </m:sSub>
                    <m:r>
                      <a:rPr lang="en-US" sz="3200">
                        <a:latin typeface="Cambria Math" panose="02040503050406030204" pitchFamily="18" charset="0"/>
                        <a:cs typeface="DaunPenh" pitchFamily="2" charset="0"/>
                      </a:rPr>
                      <m:t>(</m:t>
                    </m:r>
                    <m:r>
                      <m:rPr>
                        <m:sty m:val="p"/>
                      </m:rPr>
                      <a:rPr lang="en-US" sz="3200">
                        <a:latin typeface="Cambria Math" panose="02040503050406030204" pitchFamily="18" charset="0"/>
                        <a:cs typeface="DaunPenh" pitchFamily="2" charset="0"/>
                      </a:rPr>
                      <m:t>t</m:t>
                    </m:r>
                    <m:r>
                      <a:rPr lang="en-US" sz="3200">
                        <a:latin typeface="Cambria Math" panose="02040503050406030204" pitchFamily="18" charset="0"/>
                        <a:cs typeface="DaunPenh" pitchFamily="2" charset="0"/>
                      </a:rPr>
                      <m:t>)</m:t>
                    </m:r>
                  </m:oMath>
                </a14:m>
                <a:r>
                  <a:rPr lang="en-US" sz="3200" dirty="0">
                    <a:latin typeface="DaunPenh" pitchFamily="2" charset="0"/>
                    <a:cs typeface="DaunPenh" pitchFamily="2" charset="0"/>
                  </a:rPr>
                  <a:t> [kg s</a:t>
                </a:r>
                <a:r>
                  <a:rPr lang="en-US" sz="3200" baseline="30000" dirty="0">
                    <a:latin typeface="DaunPenh" pitchFamily="2" charset="0"/>
                    <a:cs typeface="DaunPenh" pitchFamily="2" charset="0"/>
                  </a:rPr>
                  <a:t>-1</a:t>
                </a:r>
                <a:r>
                  <a:rPr lang="en-US" sz="3200" dirty="0">
                    <a:latin typeface="DaunPenh" pitchFamily="2" charset="0"/>
                    <a:cs typeface="DaunPenh" pitchFamily="2" charset="0"/>
                  </a:rPr>
                  <a:t>]</a:t>
                </a:r>
                <a:endParaRPr lang="en-US" sz="3000" dirty="0">
                  <a:latin typeface="DaunPenh" pitchFamily="2" charset="0"/>
                  <a:cs typeface="DaunPenh" pitchFamily="2" charset="0"/>
                </a:endParaRPr>
              </a:p>
              <a:p>
                <a:pPr marL="0" indent="0" algn="just">
                  <a:buNone/>
                </a:pPr>
                <a14:m>
                  <m:oMath xmlns:m="http://schemas.openxmlformats.org/officeDocument/2006/math">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sensors</a:t>
                </a:r>
              </a:p>
              <a:p>
                <a:pPr marL="0" indent="0" algn="just">
                  <a:buNone/>
                </a:pP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sr</m:t>
                        </m:r>
                      </m:sub>
                    </m:sSub>
                    <m:r>
                      <a:rPr lang="en-US">
                        <a:latin typeface="Cambria Math" panose="02040503050406030204" pitchFamily="18" charset="0"/>
                      </a:rPr>
                      <m:t> </m:t>
                    </m:r>
                  </m:oMath>
                </a14:m>
                <a:r>
                  <a:rPr lang="en-US" sz="3000" dirty="0">
                    <a:latin typeface="DaunPenh" pitchFamily="2" charset="0"/>
                    <a:cs typeface="DaunPenh" pitchFamily="2" charset="0"/>
                  </a:rPr>
                  <a:t>- the pollution transfer function </a:t>
                </a:r>
              </a:p>
              <a:p>
                <a:pPr marL="0" indent="0" algn="l">
                  <a:buNone/>
                </a:pPr>
                <a:endParaRPr lang="en-US" sz="3000" dirty="0">
                  <a:latin typeface="DaunPenh" pitchFamily="2" charset="0"/>
                  <a:cs typeface="DaunPenh" pitchFamily="2"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𝜔</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𝑠</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𝑠</m:t>
                                  </m:r>
                                  <m:r>
                                    <a:rPr lang="en-US" sz="2400" i="1">
                                      <a:latin typeface="Cambria Math" panose="02040503050406030204" pitchFamily="18" charset="0"/>
                                    </a:rPr>
                                    <m:t>𝜔</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q</m:t>
                                  </m:r>
                                </m:e>
                                <m:sub>
                                  <m:r>
                                    <m:rPr>
                                      <m:sty m:val="p"/>
                                    </m:rPr>
                                    <a:rPr lang="en-US" sz="2400">
                                      <a:latin typeface="Cambria Math" panose="02040503050406030204" pitchFamily="18" charset="0"/>
                                    </a:rPr>
                                    <m:t>s</m:t>
                                  </m:r>
                                </m:sub>
                              </m:sSub>
                              <m:r>
                                <a:rPr lang="en-US" sz="2400">
                                  <a:latin typeface="Cambria Math" panose="02040503050406030204" pitchFamily="18" charset="0"/>
                                </a:rPr>
                                <m:t>(</m:t>
                              </m:r>
                              <m:r>
                                <m:rPr>
                                  <m:sty m:val="p"/>
                                </m:rPr>
                                <a:rPr lang="en-US" sz="2400">
                                  <a:latin typeface="Cambria Math" panose="02040503050406030204" pitchFamily="18" charset="0"/>
                                </a:rPr>
                                <m:t>t</m:t>
                              </m:r>
                              <m:r>
                                <a:rPr lang="en-US" sz="2400">
                                  <a:latin typeface="Cambria Math" panose="02040503050406030204" pitchFamily="18" charset="0"/>
                                </a:rPr>
                                <m:t>) </m:t>
                              </m:r>
                            </m:e>
                          </m:nary>
                          <m:r>
                            <a:rPr lang="en-US" sz="2400" i="1">
                              <a:latin typeface="Cambria Math" panose="02040503050406030204" pitchFamily="18" charset="0"/>
                            </a:rPr>
                            <m:t> </m:t>
                          </m:r>
                        </m:e>
                      </m:d>
                      <m:r>
                        <a:rPr lang="en-US" sz="2400" i="1">
                          <a:latin typeface="Cambria Math" panose="02040503050406030204" pitchFamily="18" charset="0"/>
                        </a:rPr>
                        <m:t> ∀</m:t>
                      </m:r>
                      <m:r>
                        <a:rPr lang="en-US" sz="2400" i="1">
                          <a:latin typeface="Cambria Math" panose="02040503050406030204" pitchFamily="18" charset="0"/>
                        </a:rPr>
                        <m:t>𝜔</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𝛺</m:t>
                          </m:r>
                        </m:e>
                      </m:d>
                      <m:r>
                        <a:rPr lang="en-US" sz="2400" i="1">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oMath>
                  </m:oMathPara>
                </a14:m>
                <a:endParaRPr lang="en-US" sz="2400" dirty="0"/>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blipFill>
                <a:blip r:embed="rId3"/>
                <a:stretch>
                  <a:fillRect l="-724" t="-1170" b="-53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38</a:t>
            </a:fld>
            <a:endParaRPr lang="en-US"/>
          </a:p>
        </p:txBody>
      </p:sp>
      <p:grpSp>
        <p:nvGrpSpPr>
          <p:cNvPr id="6" name="Group 5">
            <a:extLst>
              <a:ext uri="{FF2B5EF4-FFF2-40B4-BE49-F238E27FC236}">
                <a16:creationId xmlns:a16="http://schemas.microsoft.com/office/drawing/2014/main" id="{8C6029BD-8550-1C4F-A4B2-83CE95FFCC10}"/>
              </a:ext>
            </a:extLst>
          </p:cNvPr>
          <p:cNvGrpSpPr/>
          <p:nvPr/>
        </p:nvGrpSpPr>
        <p:grpSpPr>
          <a:xfrm>
            <a:off x="9433560" y="6293521"/>
            <a:ext cx="2432304" cy="523220"/>
            <a:chOff x="219456" y="6382512"/>
            <a:chExt cx="2432304" cy="523220"/>
          </a:xfrm>
        </p:grpSpPr>
        <p:cxnSp>
          <p:nvCxnSpPr>
            <p:cNvPr id="7" name="Straight Connector 6">
              <a:extLst>
                <a:ext uri="{FF2B5EF4-FFF2-40B4-BE49-F238E27FC236}">
                  <a16:creationId xmlns:a16="http://schemas.microsoft.com/office/drawing/2014/main" id="{E63269E6-30F9-2948-B686-6C7D78977883}"/>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ADE546-C15D-6949-AEB4-615868D44052}"/>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12631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PED</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838200" y="1825625"/>
                <a:ext cx="10811256" cy="4351338"/>
              </a:xfrm>
            </p:spPr>
            <p:txBody>
              <a:bodyPr>
                <a:normAutofit/>
              </a:bodyPr>
              <a:lstStyle/>
              <a:p>
                <a:pPr algn="just"/>
                <a:r>
                  <a:rPr lang="en-US" sz="3000" dirty="0">
                    <a:latin typeface="DaunPenh" pitchFamily="2" charset="0"/>
                    <a:cs typeface="DaunPenh" pitchFamily="2" charset="0"/>
                  </a:rPr>
                  <a:t>Pairwise Euclidean Distance (PED) - a criterion that incorporates the sensitivity of the deployed network to changes in the source term</a:t>
                </a:r>
              </a:p>
              <a:p>
                <a:pPr algn="just"/>
                <a:endParaRPr lang="en-US" sz="3000" dirty="0">
                  <a:latin typeface="DaunPenh" pitchFamily="2" charset="0"/>
                  <a:cs typeface="DaunPenh" pitchFamily="2" charset="0"/>
                </a:endParaRPr>
              </a:p>
              <a:p>
                <a:pPr algn="just"/>
                <a:endParaRPr lang="en-US" sz="3000" dirty="0">
                  <a:latin typeface="DaunPenh" pitchFamily="2" charset="0"/>
                  <a:cs typeface="DaunPenh" pitchFamily="2" charset="0"/>
                </a:endParaRPr>
              </a:p>
              <a:p>
                <a:pPr marL="0" indent="0">
                  <a:buNone/>
                </a:pPr>
                <a:r>
                  <a:rPr lang="en-US" sz="3200" dirty="0">
                    <a:cs typeface="DaunPenh" pitchFamily="2" charset="0"/>
                  </a:rPr>
                  <a:t>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PED</m:t>
                        </m:r>
                      </m:e>
                      <m:sub>
                        <m:sSup>
                          <m:sSupPr>
                            <m:ctrlPr>
                              <a:rPr lang="en-US" sz="3000" i="1">
                                <a:latin typeface="Cambria Math" panose="02040503050406030204" pitchFamily="18" charset="0"/>
                                <a:cs typeface="DaunPenh" pitchFamily="2" charset="0"/>
                              </a:rPr>
                            </m:ctrlPr>
                          </m:sSupPr>
                          <m:e>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r>
                          <a:rPr lang="en-US" sz="3000">
                            <a:latin typeface="Cambria Math" panose="02040503050406030204" pitchFamily="18" charset="0"/>
                            <a:cs typeface="DaunPenh" pitchFamily="2" charset="0"/>
                          </a:rPr>
                          <m:t>}</m:t>
                        </m:r>
                      </m:sub>
                    </m:sSub>
                    <m:r>
                      <a:rPr lang="en-US" sz="3000">
                        <a:latin typeface="Cambria Math" panose="02040503050406030204" pitchFamily="18" charset="0"/>
                        <a:cs typeface="DaunPenh" pitchFamily="2" charset="0"/>
                      </a:rPr>
                      <m:t>=</m:t>
                    </m:r>
                    <m:rad>
                      <m:radPr>
                        <m:degHide m:val="on"/>
                        <m:ctrlPr>
                          <a:rPr lang="en-US" sz="3000" i="1">
                            <a:latin typeface="Cambria Math" panose="02040503050406030204" pitchFamily="18" charset="0"/>
                            <a:cs typeface="DaunPenh" pitchFamily="2" charset="0"/>
                          </a:rPr>
                        </m:ctrlPr>
                      </m:radPr>
                      <m:deg/>
                      <m:e>
                        <m:nary>
                          <m:naryPr>
                            <m:chr m:val="∑"/>
                            <m:limLoc m:val="undOvr"/>
                            <m:ctrlPr>
                              <a:rPr lang="en-US" sz="3000" i="1">
                                <a:latin typeface="Cambria Math" panose="02040503050406030204" pitchFamily="18" charset="0"/>
                                <a:cs typeface="DaunPenh" pitchFamily="2" charset="0"/>
                              </a:rPr>
                            </m:ctrlPr>
                          </m:naryPr>
                          <m:sub>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=1</m:t>
                            </m:r>
                          </m:sub>
                          <m:sup>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R</m:t>
                            </m:r>
                            <m:r>
                              <a:rPr lang="en-US" sz="3000">
                                <a:latin typeface="Cambria Math" panose="02040503050406030204" pitchFamily="18" charset="0"/>
                                <a:cs typeface="DaunPenh" pitchFamily="2" charset="0"/>
                              </a:rPr>
                              <m:t>|</m:t>
                            </m:r>
                          </m:sup>
                          <m:e>
                            <m:sSup>
                              <m:sSupPr>
                                <m:ctrlPr>
                                  <a:rPr lang="en-US" sz="3000" i="1">
                                    <a:latin typeface="Cambria Math" panose="02040503050406030204" pitchFamily="18" charset="0"/>
                                    <a:cs typeface="DaunPenh" pitchFamily="2" charset="0"/>
                                  </a:rPr>
                                </m:ctrlPr>
                              </m:sSupPr>
                              <m:e>
                                <m:d>
                                  <m:dPr>
                                    <m:ctrlPr>
                                      <a:rPr lang="en-US" sz="3000" i="1">
                                        <a:latin typeface="Cambria Math" panose="02040503050406030204" pitchFamily="18" charset="0"/>
                                        <a:cs typeface="DaunPenh" pitchFamily="2" charset="0"/>
                                      </a:rPr>
                                    </m:ctrlPr>
                                  </m:dPr>
                                  <m:e>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r>
                                      <a:rPr lang="en-US" sz="3000">
                                        <a:latin typeface="Cambria Math" panose="02040503050406030204" pitchFamily="18" charset="0"/>
                                        <a:cs typeface="DaunPenh" pitchFamily="2" charset="0"/>
                                      </a:rPr>
                                      <m:t>−</m:t>
                                    </m:r>
                                    <m:sSubSup>
                                      <m:sSubSupPr>
                                        <m:ctrlPr>
                                          <a:rPr lang="en-US" sz="3000" i="1">
                                            <a:latin typeface="Cambria Math" panose="02040503050406030204" pitchFamily="18" charset="0"/>
                                            <a:cs typeface="DaunPenh" pitchFamily="2" charset="0"/>
                                          </a:rPr>
                                        </m:ctrlPr>
                                      </m:sSubSupPr>
                                      <m:e>
                                        <m:r>
                                          <m:rPr>
                                            <m:sty m:val="p"/>
                                          </m:rPr>
                                          <a:rPr lang="en-US" sz="3000">
                                            <a:latin typeface="Cambria Math" panose="02040503050406030204" pitchFamily="18" charset="0"/>
                                            <a:cs typeface="DaunPenh" pitchFamily="2" charset="0"/>
                                          </a:rPr>
                                          <m:t>C</m:t>
                                        </m:r>
                                      </m:e>
                                      <m:sub>
                                        <m:r>
                                          <m:rPr>
                                            <m:sty m:val="p"/>
                                          </m:rPr>
                                          <a:rPr lang="en-US" sz="3000">
                                            <a:latin typeface="Cambria Math" panose="02040503050406030204" pitchFamily="18" charset="0"/>
                                            <a:cs typeface="DaunPenh" pitchFamily="2" charset="0"/>
                                          </a:rPr>
                                          <m:t>r</m:t>
                                        </m:r>
                                      </m:sub>
                                      <m:sup>
                                        <m:d>
                                          <m:dPr>
                                            <m:begChr m:val="{"/>
                                            <m:endChr m:val="}"/>
                                            <m:ctrlPr>
                                              <a:rPr lang="en-US" sz="3000" i="1">
                                                <a:latin typeface="Cambria Math" panose="02040503050406030204" pitchFamily="18" charset="0"/>
                                                <a:cs typeface="DaunPenh" pitchFamily="2" charset="0"/>
                                              </a:rPr>
                                            </m:ctrlPr>
                                          </m:dPr>
                                          <m:e>
                                            <m:sSup>
                                              <m:sSupPr>
                                                <m:ctrlPr>
                                                  <a:rPr lang="en-US" sz="3000" i="1">
                                                    <a:latin typeface="Cambria Math" panose="02040503050406030204" pitchFamily="18" charset="0"/>
                                                    <a:cs typeface="DaunPenh" pitchFamily="2" charset="0"/>
                                                  </a:rPr>
                                                </m:ctrlPr>
                                              </m:sSupPr>
                                              <m:e>
                                                <m:r>
                                                  <m:rPr>
                                                    <m:sty m:val="p"/>
                                                  </m:rPr>
                                                  <a:rPr lang="en-US" sz="3000">
                                                    <a:latin typeface="Cambria Math" panose="02040503050406030204" pitchFamily="18" charset="0"/>
                                                    <a:cs typeface="DaunPenh" pitchFamily="2" charset="0"/>
                                                  </a:rPr>
                                                  <m:t>S</m:t>
                                                </m:r>
                                              </m:e>
                                              <m:sup>
                                                <m:r>
                                                  <a:rPr lang="en-US" sz="3000">
                                                    <a:latin typeface="Cambria Math" panose="02040503050406030204" pitchFamily="18" charset="0"/>
                                                    <a:cs typeface="DaunPenh" pitchFamily="2" charset="0"/>
                                                  </a:rPr>
                                                  <m:t>′′</m:t>
                                                </m:r>
                                              </m:sup>
                                            </m:sSup>
                                          </m:e>
                                        </m:d>
                                      </m:sup>
                                    </m:sSubSup>
                                  </m:e>
                                </m:d>
                              </m:e>
                              <m:sup>
                                <m:r>
                                  <a:rPr lang="en-US" sz="3000">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838200" y="1825625"/>
                <a:ext cx="10811256" cy="4351338"/>
              </a:xfrm>
              <a:blipFill>
                <a:blip r:embed="rId3"/>
                <a:stretch>
                  <a:fillRect l="-1056" t="-4971" r="-1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39</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Tree>
    <p:extLst>
      <p:ext uri="{BB962C8B-B14F-4D97-AF65-F5344CB8AC3E}">
        <p14:creationId xmlns:p14="http://schemas.microsoft.com/office/powerpoint/2010/main" val="5814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8E4-60A6-1F48-8AFE-DEDEB569AF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Research hypothesis</a:t>
            </a:r>
          </a:p>
        </p:txBody>
      </p:sp>
      <p:sp>
        <p:nvSpPr>
          <p:cNvPr id="8" name="Slide Number Placeholder 7">
            <a:extLst>
              <a:ext uri="{FF2B5EF4-FFF2-40B4-BE49-F238E27FC236}">
                <a16:creationId xmlns:a16="http://schemas.microsoft.com/office/drawing/2014/main" id="{3A9EE445-6021-6B4D-95C6-A84DE596E36B}"/>
              </a:ext>
            </a:extLst>
          </p:cNvPr>
          <p:cNvSpPr>
            <a:spLocks noGrp="1"/>
          </p:cNvSpPr>
          <p:nvPr>
            <p:ph type="sldNum" sz="quarter" idx="12"/>
          </p:nvPr>
        </p:nvSpPr>
        <p:spPr/>
        <p:txBody>
          <a:bodyPr/>
          <a:lstStyle/>
          <a:p>
            <a:fld id="{CBA4AC6D-9836-9F4A-961A-ECAC0CEAF37F}" type="slidenum">
              <a:rPr lang="en-US" smtClean="0"/>
              <a:t>4</a:t>
            </a:fld>
            <a:endParaRPr lang="en-US" dirty="0"/>
          </a:p>
        </p:txBody>
      </p:sp>
      <p:pic>
        <p:nvPicPr>
          <p:cNvPr id="6" name="Picture 5">
            <a:extLst>
              <a:ext uri="{FF2B5EF4-FFF2-40B4-BE49-F238E27FC236}">
                <a16:creationId xmlns:a16="http://schemas.microsoft.com/office/drawing/2014/main" id="{3CE85115-9C68-7F4C-A4B8-B4C060CD41F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15958" y="928767"/>
            <a:ext cx="2264449" cy="1938934"/>
          </a:xfrm>
          <a:prstGeom prst="rect">
            <a:avLst/>
          </a:prstGeom>
        </p:spPr>
      </p:pic>
      <p:pic>
        <p:nvPicPr>
          <p:cNvPr id="9" name="Picture 8">
            <a:extLst>
              <a:ext uri="{FF2B5EF4-FFF2-40B4-BE49-F238E27FC236}">
                <a16:creationId xmlns:a16="http://schemas.microsoft.com/office/drawing/2014/main" id="{F1E68EAD-8D4A-FB42-B9B5-F81D2AE893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6582" y="990002"/>
            <a:ext cx="2743200" cy="1938935"/>
          </a:xfrm>
          <a:prstGeom prst="rect">
            <a:avLst/>
          </a:prstGeom>
        </p:spPr>
      </p:pic>
      <p:sp>
        <p:nvSpPr>
          <p:cNvPr id="10" name="Rectangle 9">
            <a:extLst>
              <a:ext uri="{FF2B5EF4-FFF2-40B4-BE49-F238E27FC236}">
                <a16:creationId xmlns:a16="http://schemas.microsoft.com/office/drawing/2014/main" id="{946695B8-8A68-F64B-BFB2-056F0910D9BB}"/>
              </a:ext>
            </a:extLst>
          </p:cNvPr>
          <p:cNvSpPr/>
          <p:nvPr/>
        </p:nvSpPr>
        <p:spPr>
          <a:xfrm>
            <a:off x="523957" y="1516356"/>
            <a:ext cx="6206450" cy="1477328"/>
          </a:xfrm>
          <a:prstGeom prst="rect">
            <a:avLst/>
          </a:prstGeom>
        </p:spPr>
        <p:txBody>
          <a:bodyPr wrap="square">
            <a:spAutoFit/>
          </a:bodyPr>
          <a:lstStyle/>
          <a:p>
            <a:pPr algn="just"/>
            <a:r>
              <a:rPr lang="en-US" sz="3000" dirty="0">
                <a:latin typeface="DaunPenh" pitchFamily="2" charset="0"/>
                <a:cs typeface="DaunPenh" pitchFamily="2" charset="0"/>
              </a:rPr>
              <a:t>A set of optimal deployment solutions can be retrieved using </a:t>
            </a:r>
            <a:r>
              <a:rPr lang="en-US" sz="3000" u="sng" dirty="0">
                <a:latin typeface="DaunPenh" pitchFamily="2" charset="0"/>
                <a:cs typeface="DaunPenh" pitchFamily="2" charset="0"/>
              </a:rPr>
              <a:t>multi-objective optimization techniques</a:t>
            </a:r>
            <a:r>
              <a:rPr lang="en-US" sz="3000" dirty="0">
                <a:latin typeface="DaunPenh" pitchFamily="2" charset="0"/>
                <a:cs typeface="DaunPenh" pitchFamily="2" charset="0"/>
              </a:rPr>
              <a:t> that </a:t>
            </a:r>
            <a:r>
              <a:rPr lang="en-US" sz="3000" b="1" dirty="0">
                <a:latin typeface="DaunPenh" pitchFamily="2" charset="0"/>
                <a:cs typeface="DaunPenh" pitchFamily="2" charset="0"/>
              </a:rPr>
              <a:t>balance </a:t>
            </a:r>
            <a:r>
              <a:rPr lang="en-US" sz="3000" dirty="0">
                <a:latin typeface="DaunPenh" pitchFamily="2" charset="0"/>
                <a:cs typeface="DaunPenh" pitchFamily="2" charset="0"/>
              </a:rPr>
              <a:t>between</a:t>
            </a:r>
            <a:r>
              <a:rPr lang="he-IL" sz="3000" dirty="0">
                <a:latin typeface="DaunPenh" pitchFamily="2" charset="0"/>
                <a:cs typeface="DaunPenh" pitchFamily="2" charset="0"/>
              </a:rPr>
              <a:t>  - </a:t>
            </a:r>
            <a:r>
              <a:rPr lang="en-US" sz="3000" dirty="0">
                <a:latin typeface="DaunPenh" pitchFamily="2" charset="0"/>
                <a:cs typeface="DaunPenh" pitchFamily="2" charset="0"/>
              </a:rPr>
              <a:t> </a:t>
            </a:r>
          </a:p>
        </p:txBody>
      </p:sp>
      <p:sp>
        <p:nvSpPr>
          <p:cNvPr id="4" name="Rectangle 3">
            <a:extLst>
              <a:ext uri="{FF2B5EF4-FFF2-40B4-BE49-F238E27FC236}">
                <a16:creationId xmlns:a16="http://schemas.microsoft.com/office/drawing/2014/main" id="{A6EB65E2-2967-B942-9426-BD748CA17BE4}"/>
              </a:ext>
            </a:extLst>
          </p:cNvPr>
          <p:cNvSpPr/>
          <p:nvPr/>
        </p:nvSpPr>
        <p:spPr>
          <a:xfrm>
            <a:off x="7263540" y="1819634"/>
            <a:ext cx="1948044" cy="1077218"/>
          </a:xfrm>
          <a:prstGeom prst="rect">
            <a:avLst/>
          </a:prstGeom>
        </p:spPr>
        <p:txBody>
          <a:bodyPr wrap="square">
            <a:spAutoFit/>
          </a:bodyPr>
          <a:lstStyle/>
          <a:p>
            <a:r>
              <a:rPr lang="en-US" sz="3200" dirty="0">
                <a:latin typeface="DaunPenh" pitchFamily="2" charset="0"/>
                <a:cs typeface="DaunPenh" pitchFamily="2" charset="0"/>
              </a:rPr>
              <a:t>Detection capabilities</a:t>
            </a:r>
            <a:endParaRPr lang="en-US" sz="3200" dirty="0"/>
          </a:p>
        </p:txBody>
      </p:sp>
      <p:sp>
        <p:nvSpPr>
          <p:cNvPr id="5" name="Rectangle 4">
            <a:extLst>
              <a:ext uri="{FF2B5EF4-FFF2-40B4-BE49-F238E27FC236}">
                <a16:creationId xmlns:a16="http://schemas.microsoft.com/office/drawing/2014/main" id="{CA6AE5AC-5BBA-6E4E-8C41-FD71278AECBB}"/>
              </a:ext>
            </a:extLst>
          </p:cNvPr>
          <p:cNvSpPr/>
          <p:nvPr/>
        </p:nvSpPr>
        <p:spPr>
          <a:xfrm>
            <a:off x="10662858" y="1821289"/>
            <a:ext cx="1413967" cy="584775"/>
          </a:xfrm>
          <a:prstGeom prst="rect">
            <a:avLst/>
          </a:prstGeom>
        </p:spPr>
        <p:txBody>
          <a:bodyPr wrap="square">
            <a:spAutoFit/>
          </a:bodyPr>
          <a:lstStyle/>
          <a:p>
            <a:pPr algn="l"/>
            <a:r>
              <a:rPr lang="he-IL" sz="3200" dirty="0" err="1">
                <a:latin typeface="DaunPenh" pitchFamily="2" charset="0"/>
                <a:cs typeface="DaunPenh" pitchFamily="2" charset="0"/>
              </a:rPr>
              <a:t>R</a:t>
            </a:r>
            <a:r>
              <a:rPr lang="en-US" sz="3200" dirty="0" err="1">
                <a:latin typeface="DaunPenh" pitchFamily="2" charset="0"/>
                <a:cs typeface="DaunPenh" pitchFamily="2" charset="0"/>
              </a:rPr>
              <a:t>esources</a:t>
            </a:r>
            <a:endParaRPr lang="en-US" sz="3200" dirty="0"/>
          </a:p>
        </p:txBody>
      </p:sp>
      <p:sp>
        <p:nvSpPr>
          <p:cNvPr id="11" name="Title 1">
            <a:extLst>
              <a:ext uri="{FF2B5EF4-FFF2-40B4-BE49-F238E27FC236}">
                <a16:creationId xmlns:a16="http://schemas.microsoft.com/office/drawing/2014/main" id="{11DA53CD-6809-9348-AFF3-A83A5AD2C278}"/>
              </a:ext>
            </a:extLst>
          </p:cNvPr>
          <p:cNvSpPr txBox="1">
            <a:spLocks/>
          </p:cNvSpPr>
          <p:nvPr/>
        </p:nvSpPr>
        <p:spPr>
          <a:xfrm>
            <a:off x="854241" y="32462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tx1">
                    <a:lumMod val="85000"/>
                    <a:lumOff val="15000"/>
                  </a:schemeClr>
                </a:solidFill>
                <a:latin typeface="DaunPenh" pitchFamily="2" charset="0"/>
                <a:cs typeface="DaunPenh" pitchFamily="2" charset="0"/>
              </a:rPr>
              <a:t>Research objectives</a:t>
            </a:r>
          </a:p>
        </p:txBody>
      </p:sp>
      <p:graphicFrame>
        <p:nvGraphicFramePr>
          <p:cNvPr id="12" name="Table 11">
            <a:extLst>
              <a:ext uri="{FF2B5EF4-FFF2-40B4-BE49-F238E27FC236}">
                <a16:creationId xmlns:a16="http://schemas.microsoft.com/office/drawing/2014/main" id="{392AFDDB-3F34-B547-B035-F469E081179B}"/>
              </a:ext>
            </a:extLst>
          </p:cNvPr>
          <p:cNvGraphicFramePr>
            <a:graphicFrameLocks noGrp="1"/>
          </p:cNvGraphicFramePr>
          <p:nvPr>
            <p:extLst>
              <p:ext uri="{D42A27DB-BD31-4B8C-83A1-F6EECF244321}">
                <p14:modId xmlns:p14="http://schemas.microsoft.com/office/powerpoint/2010/main" val="2883767611"/>
              </p:ext>
            </p:extLst>
          </p:nvPr>
        </p:nvGraphicFramePr>
        <p:xfrm>
          <a:off x="502853" y="4218419"/>
          <a:ext cx="10160005" cy="1964791"/>
        </p:xfrm>
        <a:graphic>
          <a:graphicData uri="http://schemas.openxmlformats.org/drawingml/2006/table">
            <a:tbl>
              <a:tblPr firstRow="1" bandRow="1">
                <a:tableStyleId>{5C22544A-7EE6-4342-B048-85BDC9FD1C3A}</a:tableStyleId>
              </a:tblPr>
              <a:tblGrid>
                <a:gridCol w="10160005">
                  <a:extLst>
                    <a:ext uri="{9D8B030D-6E8A-4147-A177-3AD203B41FA5}">
                      <a16:colId xmlns:a16="http://schemas.microsoft.com/office/drawing/2014/main" val="1399472453"/>
                    </a:ext>
                  </a:extLst>
                </a:gridCol>
              </a:tblGrid>
              <a:tr h="1964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b="0" kern="1200" dirty="0">
                          <a:solidFill>
                            <a:schemeClr val="tx1"/>
                          </a:solidFill>
                          <a:latin typeface="DaunPenh" pitchFamily="2" charset="0"/>
                          <a:ea typeface="+mn-ea"/>
                          <a:cs typeface="DaunPenh" pitchFamily="2" charset="0"/>
                        </a:rPr>
                        <a:t>Design and develop a deployment model, comprised of the following modules: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a:t>
                      </a:r>
                      <a:r>
                        <a:rPr lang="en-US" sz="3000" b="0" kern="1200" dirty="0">
                          <a:solidFill>
                            <a:schemeClr val="tx1"/>
                          </a:solidFill>
                          <a:latin typeface="DaunPenh" pitchFamily="2" charset="0"/>
                          <a:ea typeface="+mn-ea"/>
                          <a:cs typeface="DaunPenh" pitchFamily="2" charset="0"/>
                        </a:rPr>
                        <a:t> optimization model </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temporal</a:t>
                      </a:r>
                      <a:r>
                        <a:rPr lang="en-US" sz="3000" b="0" kern="1200" dirty="0">
                          <a:solidFill>
                            <a:schemeClr val="tx1"/>
                          </a:solidFill>
                          <a:latin typeface="DaunPenh" pitchFamily="2" charset="0"/>
                          <a:ea typeface="+mn-ea"/>
                          <a:cs typeface="DaunPenh" pitchFamily="2" charset="0"/>
                        </a:rPr>
                        <a:t> optimization model</a:t>
                      </a:r>
                    </a:p>
                    <a:p>
                      <a:pPr marL="514350" indent="-514350">
                        <a:lnSpc>
                          <a:spcPct val="100000"/>
                        </a:lnSpc>
                        <a:buAutoNum type="arabicPeriod"/>
                      </a:pPr>
                      <a:r>
                        <a:rPr lang="en-US" sz="3000" b="0" kern="1200" dirty="0">
                          <a:solidFill>
                            <a:schemeClr val="tx1"/>
                          </a:solidFill>
                          <a:latin typeface="DaunPenh" pitchFamily="2" charset="0"/>
                          <a:ea typeface="+mn-ea"/>
                          <a:cs typeface="DaunPenh" pitchFamily="2" charset="0"/>
                        </a:rPr>
                        <a:t>A </a:t>
                      </a:r>
                      <a:r>
                        <a:rPr lang="en-US" sz="3000" b="0" i="1" kern="1200" dirty="0">
                          <a:solidFill>
                            <a:schemeClr val="tx1"/>
                          </a:solidFill>
                          <a:latin typeface="DaunPenh" pitchFamily="2" charset="0"/>
                          <a:ea typeface="+mn-ea"/>
                          <a:cs typeface="DaunPenh" pitchFamily="2" charset="0"/>
                        </a:rPr>
                        <a:t>spatial-temporal</a:t>
                      </a:r>
                      <a:r>
                        <a:rPr lang="en-US" sz="3000" b="0" kern="1200" dirty="0">
                          <a:solidFill>
                            <a:schemeClr val="tx1"/>
                          </a:solidFill>
                          <a:latin typeface="DaunPenh" pitchFamily="2" charset="0"/>
                          <a:ea typeface="+mn-ea"/>
                          <a:cs typeface="DaunPenh" pitchFamily="2" charset="0"/>
                        </a:rPr>
                        <a:t> optimization model</a:t>
                      </a:r>
                    </a:p>
                  </a:txBody>
                  <a:tcPr marL="83127" marR="83127" anchor="ctr">
                    <a:solidFill>
                      <a:schemeClr val="accent1">
                        <a:lumMod val="20000"/>
                        <a:lumOff val="80000"/>
                      </a:schemeClr>
                    </a:solidFill>
                  </a:tcPr>
                </a:tc>
                <a:extLst>
                  <a:ext uri="{0D108BD9-81ED-4DB2-BD59-A6C34878D82A}">
                    <a16:rowId xmlns:a16="http://schemas.microsoft.com/office/drawing/2014/main" val="1810661359"/>
                  </a:ext>
                </a:extLst>
              </a:tr>
            </a:tbl>
          </a:graphicData>
        </a:graphic>
      </p:graphicFrame>
      <p:pic>
        <p:nvPicPr>
          <p:cNvPr id="13" name="Graphic 12" descr="Bullseye">
            <a:extLst>
              <a:ext uri="{FF2B5EF4-FFF2-40B4-BE49-F238E27FC236}">
                <a16:creationId xmlns:a16="http://schemas.microsoft.com/office/drawing/2014/main" id="{477B662E-D1FB-CF4A-BFC3-A13ACB8FD3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0695" y="3695753"/>
            <a:ext cx="1029297" cy="969782"/>
          </a:xfrm>
          <a:prstGeom prst="rect">
            <a:avLst/>
          </a:prstGeom>
        </p:spPr>
      </p:pic>
    </p:spTree>
    <p:extLst>
      <p:ext uri="{BB962C8B-B14F-4D97-AF65-F5344CB8AC3E}">
        <p14:creationId xmlns:p14="http://schemas.microsoft.com/office/powerpoint/2010/main" val="4047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4" grpId="0"/>
      <p:bldP spid="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421D79-97F6-7C40-8ED8-C72AD43E3423}"/>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Problem formulation - </a:t>
            </a:r>
            <a:r>
              <a:rPr lang="en-US" sz="7200" dirty="0">
                <a:solidFill>
                  <a:srgbClr val="E94C00"/>
                </a:solidFill>
                <a:latin typeface="DaunPenh" pitchFamily="2" charset="0"/>
                <a:cs typeface="DaunPenh" pitchFamily="2" charset="0"/>
              </a:rPr>
              <a:t>optimization</a:t>
            </a:r>
            <a:endParaRPr lang="en-US" sz="7200" dirty="0">
              <a:solidFill>
                <a:srgbClr val="E94C00"/>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5B990CC-EC85-734B-9946-CD09A129C6F9}"/>
                  </a:ext>
                </a:extLst>
              </p:cNvPr>
              <p:cNvSpPr>
                <a:spLocks noGrp="1"/>
              </p:cNvSpPr>
              <p:nvPr>
                <p:ph idx="1"/>
              </p:nvPr>
            </p:nvSpPr>
            <p:spPr>
              <a:xfrm>
                <a:off x="838200" y="1825625"/>
                <a:ext cx="11097126" cy="4351338"/>
              </a:xfrm>
            </p:spPr>
            <p:txBody>
              <a:bodyPr>
                <a:noAutofit/>
              </a:bodyPr>
              <a:lstStyle/>
              <a:p>
                <a:pPr marL="0" indent="0">
                  <a:buNone/>
                </a:pPr>
                <a:endParaRPr lang="en-US" sz="3000" b="1" u="sng"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1: </a:t>
                </a:r>
                <a:r>
                  <a:rPr lang="en-US" sz="3000" b="1" dirty="0">
                    <a:latin typeface="DaunPenh" pitchFamily="2" charset="0"/>
                    <a:cs typeface="DaunPenh" pitchFamily="2" charset="0"/>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b="1" dirty="0">
                  <a:latin typeface="DaunPenh" pitchFamily="2" charset="0"/>
                  <a:cs typeface="DaunPenh" pitchFamily="2" charset="0"/>
                </a:endParaRPr>
              </a:p>
              <a:p>
                <a:pPr marL="0" indent="0">
                  <a:buNone/>
                </a:pPr>
                <a:r>
                  <a:rPr lang="en-US" sz="3000" b="1" u="sng" dirty="0">
                    <a:latin typeface="DaunPenh" pitchFamily="2" charset="0"/>
                    <a:cs typeface="DaunPenh" pitchFamily="2" charset="0"/>
                  </a:rPr>
                  <a:t>Objective 2:</a:t>
                </a:r>
                <a:r>
                  <a:rPr lang="en-US" sz="3000" b="1" dirty="0">
                    <a:latin typeface="DaunPenh" pitchFamily="2" charset="0"/>
                    <a:cs typeface="DaunPenh" pitchFamily="2" charset="0"/>
                  </a:rPr>
                  <a:t>	</a:t>
                </a:r>
                <a14:m>
                  <m:oMath xmlns:m="http://schemas.openxmlformats.org/officeDocument/2006/math">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Ψ</m:t>
                        </m:r>
                      </m:e>
                      <m:sub>
                        <m:r>
                          <m:rPr>
                            <m:sty m:val="p"/>
                          </m:rPr>
                          <a:rPr lang="en-US" sz="3000" b="0" i="0" smtClean="0">
                            <a:latin typeface="Cambria Math" panose="02040503050406030204" pitchFamily="18" charset="0"/>
                          </a:rPr>
                          <m:t>PED</m:t>
                        </m:r>
                      </m:sub>
                    </m:sSub>
                    <m:r>
                      <a:rPr lang="en-US" sz="3000">
                        <a:latin typeface="Cambria Math" panose="02040503050406030204" pitchFamily="18" charset="0"/>
                      </a:rPr>
                      <m:t>=</m:t>
                    </m:r>
                    <m:sSub>
                      <m:sSubPr>
                        <m:ctrlPr>
                          <a:rPr lang="en-US" sz="3000" i="1">
                            <a:latin typeface="Cambria Math" panose="02040503050406030204" pitchFamily="18" charset="0"/>
                          </a:rPr>
                        </m:ctrlPr>
                      </m:sSubPr>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m:t>
                                </m:r>
                                <m:r>
                                  <m:rPr>
                                    <m:sty m:val="p"/>
                                  </m:rPr>
                                  <a:rPr lang="en-US" sz="3000" b="0" i="0" smtClean="0">
                                    <a:latin typeface="Cambria Math" panose="02040503050406030204" pitchFamily="18" charset="0"/>
                                  </a:rPr>
                                  <m:t>ax</m:t>
                                </m:r>
                                <m:r>
                                  <a:rPr lang="en-US" sz="3000" b="0" i="0" smtClean="0">
                                    <a:latin typeface="Cambria Math" panose="02040503050406030204" pitchFamily="18" charset="0"/>
                                  </a:rPr>
                                  <m:t>{</m:t>
                                </m:r>
                              </m:e>
                              <m:lim>
                                <m:r>
                                  <a:rPr lang="en-US" sz="3000" b="0" i="1" smtClean="0">
                                    <a:latin typeface="Cambria Math" panose="02040503050406030204" pitchFamily="18" charset="0"/>
                                  </a:rPr>
                                  <m:t> </m:t>
                                </m:r>
                              </m:lim>
                            </m:limLow>
                          </m:fName>
                          <m:e>
                            <m:r>
                              <a:rPr lang="en-US" sz="3000" b="0" i="1" smtClean="0">
                                <a:latin typeface="Cambria Math" panose="02040503050406030204" pitchFamily="18" charset="0"/>
                              </a:rPr>
                              <m:t>𝑃𝐸𝐷</m:t>
                            </m:r>
                            <m:r>
                              <a:rPr lang="en-US" sz="3000" b="0" i="1" smtClean="0">
                                <a:latin typeface="Cambria Math" panose="02040503050406030204" pitchFamily="18" charset="0"/>
                              </a:rPr>
                              <m:t>}</m:t>
                            </m:r>
                          </m:e>
                        </m:func>
                      </m:e>
                      <m:sub>
                        <m:r>
                          <a:rPr lang="en-US" sz="3000">
                            <a:latin typeface="Cambria Math" panose="02040503050406030204" pitchFamily="18" charset="0"/>
                          </a:rPr>
                          <m:t> </m:t>
                        </m:r>
                      </m:sub>
                    </m:sSub>
                  </m:oMath>
                </a14:m>
                <a:endParaRPr lang="en-US" sz="3000" b="1" dirty="0">
                  <a:latin typeface="DaunPenh" pitchFamily="2" charset="0"/>
                  <a:cs typeface="DaunPenh" pitchFamily="2" charset="0"/>
                </a:endParaRPr>
              </a:p>
              <a:p>
                <a:pPr marL="0" indent="0">
                  <a:buNone/>
                </a:pPr>
                <a:endParaRPr lang="en-US" sz="3000" dirty="0">
                  <a:latin typeface="DaunPenh" pitchFamily="2" charset="0"/>
                  <a:cs typeface="DaunPenh" pitchFamily="2" charset="0"/>
                </a:endParaRPr>
              </a:p>
              <a:p>
                <a:pPr marL="0" indent="0">
                  <a:buNone/>
                </a:pPr>
                <a:r>
                  <a:rPr lang="en-US" sz="3200" dirty="0">
                    <a:latin typeface="DaunPenh" pitchFamily="2" charset="0"/>
                    <a:cs typeface="DaunPenh" pitchFamily="2" charset="0"/>
                  </a:rPr>
                  <a:t> </a:t>
                </a:r>
              </a:p>
            </p:txBody>
          </p:sp>
        </mc:Choice>
        <mc:Fallback xmlns="">
          <p:sp>
            <p:nvSpPr>
              <p:cNvPr id="7" name="Content Placeholder 2">
                <a:extLst>
                  <a:ext uri="{FF2B5EF4-FFF2-40B4-BE49-F238E27FC236}">
                    <a16:creationId xmlns:a16="http://schemas.microsoft.com/office/drawing/2014/main" id="{B5B990CC-EC85-734B-9946-CD09A129C6F9}"/>
                  </a:ext>
                </a:extLst>
              </p:cNvPr>
              <p:cNvSpPr>
                <a:spLocks noGrp="1" noRot="1" noChangeAspect="1" noMove="1" noResize="1" noEditPoints="1" noAdjustHandles="1" noChangeArrowheads="1" noChangeShapeType="1" noTextEdit="1"/>
              </p:cNvSpPr>
              <p:nvPr>
                <p:ph idx="1"/>
              </p:nvPr>
            </p:nvSpPr>
            <p:spPr>
              <a:xfrm>
                <a:off x="838200" y="1825625"/>
                <a:ext cx="11097126" cy="4351338"/>
              </a:xfrm>
              <a:blipFill>
                <a:blip r:embed="rId3"/>
                <a:stretch>
                  <a:fillRect l="-1143"/>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31D6FFA6-4C03-8A48-8ED8-297201C7DFC7}"/>
              </a:ext>
            </a:extLst>
          </p:cNvPr>
          <p:cNvGrpSpPr/>
          <p:nvPr/>
        </p:nvGrpSpPr>
        <p:grpSpPr>
          <a:xfrm>
            <a:off x="9433560" y="6293521"/>
            <a:ext cx="2432304" cy="523220"/>
            <a:chOff x="219456" y="6382512"/>
            <a:chExt cx="2432304" cy="523220"/>
          </a:xfrm>
        </p:grpSpPr>
        <p:cxnSp>
          <p:nvCxnSpPr>
            <p:cNvPr id="24" name="Straight Connector 23">
              <a:extLst>
                <a:ext uri="{FF2B5EF4-FFF2-40B4-BE49-F238E27FC236}">
                  <a16:creationId xmlns:a16="http://schemas.microsoft.com/office/drawing/2014/main" id="{B78E9B5B-76A5-CF43-BE38-FA6751D9646F}"/>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3EF62F-B8AF-2648-AEFF-23F149F1A904}"/>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sp>
        <p:nvSpPr>
          <p:cNvPr id="26" name="Slide Number Placeholder 3">
            <a:extLst>
              <a:ext uri="{FF2B5EF4-FFF2-40B4-BE49-F238E27FC236}">
                <a16:creationId xmlns:a16="http://schemas.microsoft.com/office/drawing/2014/main" id="{701A1E33-17D9-2549-8E48-85461773AEC4}"/>
              </a:ext>
            </a:extLst>
          </p:cNvPr>
          <p:cNvSpPr>
            <a:spLocks noGrp="1"/>
          </p:cNvSpPr>
          <p:nvPr>
            <p:ph type="sldNum" sz="quarter" idx="12"/>
          </p:nvPr>
        </p:nvSpPr>
        <p:spPr>
          <a:xfrm>
            <a:off x="8610600" y="6356350"/>
            <a:ext cx="2743200" cy="365125"/>
          </a:xfrm>
        </p:spPr>
        <p:txBody>
          <a:bodyPr/>
          <a:lstStyle/>
          <a:p>
            <a:fld id="{CBA4AC6D-9836-9F4A-961A-ECAC0CEAF37F}" type="slidenum">
              <a:rPr lang="en-US" smtClean="0"/>
              <a:t>40</a:t>
            </a:fld>
            <a:endParaRPr lang="en-US" dirty="0"/>
          </a:p>
        </p:txBody>
      </p:sp>
      <p:sp>
        <p:nvSpPr>
          <p:cNvPr id="2" name="Rectangle 1">
            <a:extLst>
              <a:ext uri="{FF2B5EF4-FFF2-40B4-BE49-F238E27FC236}">
                <a16:creationId xmlns:a16="http://schemas.microsoft.com/office/drawing/2014/main" id="{5524B989-7948-AD4B-B345-0FFD48DC81B7}"/>
              </a:ext>
            </a:extLst>
          </p:cNvPr>
          <p:cNvSpPr/>
          <p:nvPr/>
        </p:nvSpPr>
        <p:spPr>
          <a:xfrm>
            <a:off x="547437" y="4237971"/>
            <a:ext cx="11318427" cy="1938992"/>
          </a:xfrm>
          <a:prstGeom prst="rect">
            <a:avLst/>
          </a:prstGeom>
        </p:spPr>
        <p:txBody>
          <a:bodyPr wrap="square">
            <a:spAutoFit/>
          </a:bodyPr>
          <a:lstStyle/>
          <a:p>
            <a:pPr lvl="0" algn="r" defTabSz="914400" rtl="1">
              <a:defRPr/>
            </a:pPr>
            <a:endParaRPr lang="en-US" sz="3000" dirty="0">
              <a:latin typeface="DaunPenh" pitchFamily="2" charset="0"/>
              <a:cs typeface="DaunPenh" pitchFamily="2" charset="0"/>
            </a:endParaRPr>
          </a:p>
          <a:p>
            <a:r>
              <a:rPr lang="en-US" sz="3000" b="1" dirty="0">
                <a:latin typeface="DaunPenh" pitchFamily="2" charset="0"/>
                <a:cs typeface="DaunPenh" pitchFamily="2" charset="0"/>
              </a:rPr>
              <a:t>The basic model: </a:t>
            </a:r>
            <a:endParaRPr lang="en-US" sz="3000" dirty="0">
              <a:latin typeface="DaunPenh" pitchFamily="2" charset="0"/>
              <a:cs typeface="DaunPenh" pitchFamily="2" charset="0"/>
            </a:endParaRPr>
          </a:p>
          <a:p>
            <a:r>
              <a:rPr lang="en-US" sz="3000" dirty="0">
                <a:latin typeface="DaunPenh" pitchFamily="2" charset="0"/>
                <a:cs typeface="DaunPenh" pitchFamily="2" charset="0"/>
              </a:rPr>
              <a:t>Each concentration map is given a weight according to the meteorological frequencies derived, and so an average concentration map is generated to all sets of active/non-active combinations of sources.</a:t>
            </a:r>
          </a:p>
        </p:txBody>
      </p:sp>
    </p:spTree>
    <p:extLst>
      <p:ext uri="{BB962C8B-B14F-4D97-AF65-F5344CB8AC3E}">
        <p14:creationId xmlns:p14="http://schemas.microsoft.com/office/powerpoint/2010/main" val="15066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EC8205-2B18-DA40-914D-B0E637CCA858}"/>
              </a:ext>
            </a:extLst>
          </p:cNvPr>
          <p:cNvPicPr>
            <a:picLocks noGrp="1" noChangeAspect="1"/>
          </p:cNvPicPr>
          <p:nvPr>
            <p:ph idx="1"/>
          </p:nvPr>
        </p:nvPicPr>
        <p:blipFill>
          <a:blip r:embed="rId2"/>
          <a:stretch>
            <a:fillRect/>
          </a:stretch>
        </p:blipFill>
        <p:spPr>
          <a:xfrm>
            <a:off x="1100667" y="352551"/>
            <a:ext cx="9601200" cy="6368924"/>
          </a:xfrm>
        </p:spPr>
      </p:pic>
      <p:sp>
        <p:nvSpPr>
          <p:cNvPr id="4" name="Slide Number Placeholder 3">
            <a:extLst>
              <a:ext uri="{FF2B5EF4-FFF2-40B4-BE49-F238E27FC236}">
                <a16:creationId xmlns:a16="http://schemas.microsoft.com/office/drawing/2014/main" id="{BC2A3E2B-7A2B-4242-AFBA-0256171AC833}"/>
              </a:ext>
            </a:extLst>
          </p:cNvPr>
          <p:cNvSpPr>
            <a:spLocks noGrp="1"/>
          </p:cNvSpPr>
          <p:nvPr>
            <p:ph type="sldNum" sz="quarter" idx="12"/>
          </p:nvPr>
        </p:nvSpPr>
        <p:spPr/>
        <p:txBody>
          <a:bodyPr/>
          <a:lstStyle/>
          <a:p>
            <a:fld id="{CBA4AC6D-9836-9F4A-961A-ECAC0CEAF37F}" type="slidenum">
              <a:rPr lang="en-US" smtClean="0"/>
              <a:t>41</a:t>
            </a:fld>
            <a:endParaRPr lang="en-US"/>
          </a:p>
        </p:txBody>
      </p:sp>
    </p:spTree>
    <p:extLst>
      <p:ext uri="{BB962C8B-B14F-4D97-AF65-F5344CB8AC3E}">
        <p14:creationId xmlns:p14="http://schemas.microsoft.com/office/powerpoint/2010/main" val="225361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FD4309-42AD-8D44-B333-969DB262C2E9}"/>
              </a:ext>
            </a:extLst>
          </p:cNvPr>
          <p:cNvSpPr>
            <a:spLocks noGrp="1"/>
          </p:cNvSpPr>
          <p:nvPr>
            <p:ph type="sldNum" sz="quarter" idx="12"/>
          </p:nvPr>
        </p:nvSpPr>
        <p:spPr/>
        <p:txBody>
          <a:bodyPr/>
          <a:lstStyle/>
          <a:p>
            <a:fld id="{CBA4AC6D-9836-9F4A-961A-ECAC0CEAF37F}" type="slidenum">
              <a:rPr lang="en-US" smtClean="0"/>
              <a:t>42</a:t>
            </a:fld>
            <a:endParaRPr lang="en-US"/>
          </a:p>
        </p:txBody>
      </p:sp>
      <p:pic>
        <p:nvPicPr>
          <p:cNvPr id="6" name="Picture 5">
            <a:extLst>
              <a:ext uri="{FF2B5EF4-FFF2-40B4-BE49-F238E27FC236}">
                <a16:creationId xmlns:a16="http://schemas.microsoft.com/office/drawing/2014/main" id="{D5AFE514-7F62-984C-A1B7-9D90C91906FA}"/>
              </a:ext>
            </a:extLst>
          </p:cNvPr>
          <p:cNvPicPr>
            <a:picLocks noChangeAspect="1"/>
          </p:cNvPicPr>
          <p:nvPr/>
        </p:nvPicPr>
        <p:blipFill>
          <a:blip r:embed="rId2"/>
          <a:stretch>
            <a:fillRect/>
          </a:stretch>
        </p:blipFill>
        <p:spPr>
          <a:xfrm>
            <a:off x="854675" y="0"/>
            <a:ext cx="10482649" cy="6858000"/>
          </a:xfrm>
          <a:prstGeom prst="rect">
            <a:avLst/>
          </a:prstGeom>
        </p:spPr>
      </p:pic>
    </p:spTree>
    <p:extLst>
      <p:ext uri="{BB962C8B-B14F-4D97-AF65-F5344CB8AC3E}">
        <p14:creationId xmlns:p14="http://schemas.microsoft.com/office/powerpoint/2010/main" val="385974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03F42-3145-5843-AA80-DCAB8E93BB96}"/>
              </a:ext>
            </a:extLst>
          </p:cNvPr>
          <p:cNvSpPr>
            <a:spLocks noGrp="1"/>
          </p:cNvSpPr>
          <p:nvPr>
            <p:ph type="sldNum" sz="quarter" idx="12"/>
          </p:nvPr>
        </p:nvSpPr>
        <p:spPr/>
        <p:txBody>
          <a:bodyPr/>
          <a:lstStyle/>
          <a:p>
            <a:fld id="{CBA4AC6D-9836-9F4A-961A-ECAC0CEAF37F}" type="slidenum">
              <a:rPr lang="en-US" smtClean="0"/>
              <a:t>43</a:t>
            </a:fld>
            <a:endParaRPr lang="en-US"/>
          </a:p>
        </p:txBody>
      </p:sp>
      <p:sp>
        <p:nvSpPr>
          <p:cNvPr id="9" name="Title 1">
            <a:extLst>
              <a:ext uri="{FF2B5EF4-FFF2-40B4-BE49-F238E27FC236}">
                <a16:creationId xmlns:a16="http://schemas.microsoft.com/office/drawing/2014/main" id="{359376CE-0497-B944-A32B-119EE64F0F8C}"/>
              </a:ext>
            </a:extLst>
          </p:cNvPr>
          <p:cNvSpPr>
            <a:spLocks noGrp="1"/>
          </p:cNvSpPr>
          <p:nvPr>
            <p:ph type="title"/>
          </p:nvPr>
        </p:nvSpPr>
        <p:spPr>
          <a:xfrm>
            <a:off x="838200" y="413251"/>
            <a:ext cx="10515600" cy="1325563"/>
          </a:xfrm>
        </p:spPr>
        <p:txBody>
          <a:bodyPr/>
          <a:lstStyle/>
          <a:p>
            <a:r>
              <a:rPr lang="en-US" sz="7200" dirty="0">
                <a:solidFill>
                  <a:schemeClr val="tx1">
                    <a:lumMod val="85000"/>
                    <a:lumOff val="15000"/>
                  </a:schemeClr>
                </a:solidFill>
                <a:latin typeface="DaunPenh" pitchFamily="2" charset="0"/>
                <a:cs typeface="DaunPenh" pitchFamily="2" charset="0"/>
              </a:rPr>
              <a:t>Main </a:t>
            </a:r>
            <a:r>
              <a:rPr lang="en-US" sz="7200" dirty="0">
                <a:solidFill>
                  <a:srgbClr val="FF0000"/>
                </a:solidFill>
                <a:latin typeface="DaunPenh" pitchFamily="2" charset="0"/>
                <a:cs typeface="DaunPenh" pitchFamily="2" charset="0"/>
              </a:rPr>
              <a:t>assumptions</a:t>
            </a:r>
          </a:p>
        </p:txBody>
      </p:sp>
      <p:sp>
        <p:nvSpPr>
          <p:cNvPr id="10" name="Rectangle 1">
            <a:extLst>
              <a:ext uri="{FF2B5EF4-FFF2-40B4-BE49-F238E27FC236}">
                <a16:creationId xmlns:a16="http://schemas.microsoft.com/office/drawing/2014/main" id="{F6F740F6-A4C9-4549-ABCE-39A1C239ABCF}"/>
              </a:ext>
            </a:extLst>
          </p:cNvPr>
          <p:cNvSpPr>
            <a:spLocks noGrp="1" noChangeArrowheads="1"/>
          </p:cNvSpPr>
          <p:nvPr>
            <p:ph idx="1"/>
          </p:nvPr>
        </p:nvSpPr>
        <p:spPr bwMode="auto">
          <a:xfrm>
            <a:off x="633684" y="1801642"/>
            <a:ext cx="1072011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3000" dirty="0">
                <a:latin typeface="DaunPenh" pitchFamily="2" charset="0"/>
                <a:cs typeface="DaunPenh" pitchFamily="2" charset="0"/>
              </a:rPr>
              <a:t>The solution is steady state. </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wind velocity is constant and aligned with the positive x-axis.</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Variations in topography are negligible. </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The material diffused is non-reactive in the atmosphere, with a negligible deposition rate.</a:t>
            </a:r>
            <a:endParaRPr lang="he-IL" altLang="en-US" sz="3000" dirty="0">
              <a:latin typeface="DaunPenh" pitchFamily="2" charset="0"/>
              <a:cs typeface="DaunPenh" pitchFamily="2" charset="0"/>
            </a:endParaRPr>
          </a:p>
          <a:p>
            <a:pPr>
              <a:lnSpc>
                <a:spcPct val="100000"/>
              </a:lnSpc>
            </a:pPr>
            <a:endParaRPr lang="en-US" altLang="en-US" sz="3000" dirty="0">
              <a:latin typeface="DaunPenh" pitchFamily="2" charset="0"/>
              <a:cs typeface="DaunPenh" pitchFamily="2" charset="0"/>
            </a:endParaRPr>
          </a:p>
          <a:p>
            <a:pPr>
              <a:lnSpc>
                <a:spcPct val="100000"/>
              </a:lnSpc>
            </a:pPr>
            <a:r>
              <a:rPr lang="en-US" altLang="en-US" sz="3000" dirty="0">
                <a:latin typeface="DaunPenh" pitchFamily="2" charset="0"/>
                <a:cs typeface="DaunPenh" pitchFamily="2" charset="0"/>
              </a:rPr>
              <a:t>Background pollution is negligible.</a:t>
            </a:r>
            <a:endParaRPr lang="he-IL" altLang="en-US" sz="3000" dirty="0">
              <a:latin typeface="DaunPenh" pitchFamily="2" charset="0"/>
              <a:cs typeface="DaunPenh" pitchFamily="2" charset="0"/>
            </a:endParaRPr>
          </a:p>
          <a:p>
            <a:pPr marL="0" indent="0">
              <a:lnSpc>
                <a:spcPct val="100000"/>
              </a:lnSpc>
              <a:buNone/>
            </a:pPr>
            <a:endParaRPr lang="en-US" altLang="en-US" sz="3000" dirty="0">
              <a:latin typeface="DaunPenh" pitchFamily="2" charset="0"/>
              <a:cs typeface="DaunPenh" pitchFamily="2" charset="0"/>
            </a:endParaRPr>
          </a:p>
        </p:txBody>
      </p:sp>
      <p:grpSp>
        <p:nvGrpSpPr>
          <p:cNvPr id="12" name="Group 11">
            <a:extLst>
              <a:ext uri="{FF2B5EF4-FFF2-40B4-BE49-F238E27FC236}">
                <a16:creationId xmlns:a16="http://schemas.microsoft.com/office/drawing/2014/main" id="{07E556CA-85DB-B542-A6E9-F0BF667B5AF6}"/>
              </a:ext>
            </a:extLst>
          </p:cNvPr>
          <p:cNvGrpSpPr/>
          <p:nvPr/>
        </p:nvGrpSpPr>
        <p:grpSpPr>
          <a:xfrm>
            <a:off x="9433560" y="6293521"/>
            <a:ext cx="2432304" cy="523220"/>
            <a:chOff x="219456" y="6382512"/>
            <a:chExt cx="2432304" cy="523220"/>
          </a:xfrm>
        </p:grpSpPr>
        <p:cxnSp>
          <p:nvCxnSpPr>
            <p:cNvPr id="13" name="Straight Connector 12">
              <a:extLst>
                <a:ext uri="{FF2B5EF4-FFF2-40B4-BE49-F238E27FC236}">
                  <a16:creationId xmlns:a16="http://schemas.microsoft.com/office/drawing/2014/main" id="{19A42215-01CD-664E-8A42-E59122D67C0E}"/>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5E491F3-2537-AF48-8319-8B49C97E72DA}"/>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pic>
        <p:nvPicPr>
          <p:cNvPr id="8" name="Picture 7">
            <a:extLst>
              <a:ext uri="{FF2B5EF4-FFF2-40B4-BE49-F238E27FC236}">
                <a16:creationId xmlns:a16="http://schemas.microsoft.com/office/drawing/2014/main" id="{A93966FA-7990-364A-8ADD-A755FFD3004C}"/>
              </a:ext>
            </a:extLst>
          </p:cNvPr>
          <p:cNvPicPr>
            <a:picLocks noChangeAspect="1"/>
          </p:cNvPicPr>
          <p:nvPr/>
        </p:nvPicPr>
        <p:blipFill>
          <a:blip r:embed="rId3"/>
          <a:stretch>
            <a:fillRect/>
          </a:stretch>
        </p:blipFill>
        <p:spPr>
          <a:xfrm>
            <a:off x="7754698" y="136525"/>
            <a:ext cx="4257470" cy="2724107"/>
          </a:xfrm>
          <a:prstGeom prst="rect">
            <a:avLst/>
          </a:prstGeom>
        </p:spPr>
      </p:pic>
    </p:spTree>
    <p:extLst>
      <p:ext uri="{BB962C8B-B14F-4D97-AF65-F5344CB8AC3E}">
        <p14:creationId xmlns:p14="http://schemas.microsoft.com/office/powerpoint/2010/main" val="3774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F960-50A6-954B-81AB-4E334AF8FBC7}"/>
              </a:ext>
            </a:extLst>
          </p:cNvPr>
          <p:cNvSpPr>
            <a:spLocks noGrp="1"/>
          </p:cNvSpPr>
          <p:nvPr>
            <p:ph type="sldNum" sz="quarter" idx="12"/>
          </p:nvPr>
        </p:nvSpPr>
        <p:spPr/>
        <p:txBody>
          <a:bodyPr/>
          <a:lstStyle/>
          <a:p>
            <a:fld id="{CBA4AC6D-9836-9F4A-961A-ECAC0CEAF37F}" type="slidenum">
              <a:rPr lang="en-US" smtClean="0"/>
              <a:t>44</a:t>
            </a:fld>
            <a:endParaRPr lang="en-US"/>
          </a:p>
        </p:txBody>
      </p:sp>
      <p:sp>
        <p:nvSpPr>
          <p:cNvPr id="25" name="Title 1">
            <a:extLst>
              <a:ext uri="{FF2B5EF4-FFF2-40B4-BE49-F238E27FC236}">
                <a16:creationId xmlns:a16="http://schemas.microsoft.com/office/drawing/2014/main" id="{55EE06F8-5074-BF4E-B8E5-B375AC9FCCC2}"/>
              </a:ext>
            </a:extLst>
          </p:cNvPr>
          <p:cNvSpPr>
            <a:spLocks noGrp="1"/>
          </p:cNvSpPr>
          <p:nvPr>
            <p:ph type="title"/>
          </p:nvPr>
        </p:nvSpPr>
        <p:spPr>
          <a:xfrm>
            <a:off x="2298030" y="276970"/>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Borg MOEA</a:t>
            </a:r>
            <a:endParaRPr lang="en-US" sz="7200" dirty="0">
              <a:solidFill>
                <a:schemeClr val="tx1">
                  <a:lumMod val="85000"/>
                  <a:lumOff val="15000"/>
                </a:schemeClr>
              </a:solidFill>
            </a:endParaRPr>
          </a:p>
        </p:txBody>
      </p:sp>
      <p:grpSp>
        <p:nvGrpSpPr>
          <p:cNvPr id="69" name="Group 68">
            <a:extLst>
              <a:ext uri="{FF2B5EF4-FFF2-40B4-BE49-F238E27FC236}">
                <a16:creationId xmlns:a16="http://schemas.microsoft.com/office/drawing/2014/main" id="{7A7EF2CF-D35C-194C-B195-9ED13BE6EF75}"/>
              </a:ext>
            </a:extLst>
          </p:cNvPr>
          <p:cNvGrpSpPr/>
          <p:nvPr/>
        </p:nvGrpSpPr>
        <p:grpSpPr>
          <a:xfrm>
            <a:off x="5658549" y="1506759"/>
            <a:ext cx="6155407" cy="4700752"/>
            <a:chOff x="5387926" y="1698369"/>
            <a:chExt cx="6155407" cy="4700752"/>
          </a:xfrm>
        </p:grpSpPr>
        <p:pic>
          <p:nvPicPr>
            <p:cNvPr id="3" name="Picture 2">
              <a:extLst>
                <a:ext uri="{FF2B5EF4-FFF2-40B4-BE49-F238E27FC236}">
                  <a16:creationId xmlns:a16="http://schemas.microsoft.com/office/drawing/2014/main" id="{5BBE36BB-974C-3C4F-884B-A40997101F10}"/>
                </a:ext>
              </a:extLst>
            </p:cNvPr>
            <p:cNvPicPr>
              <a:picLocks noChangeAspect="1"/>
            </p:cNvPicPr>
            <p:nvPr/>
          </p:nvPicPr>
          <p:blipFill>
            <a:blip r:embed="rId3"/>
            <a:stretch>
              <a:fillRect/>
            </a:stretch>
          </p:blipFill>
          <p:spPr>
            <a:xfrm>
              <a:off x="5387926" y="1698369"/>
              <a:ext cx="6155407" cy="4380180"/>
            </a:xfrm>
            <a:prstGeom prst="rect">
              <a:avLst/>
            </a:prstGeom>
          </p:spPr>
        </p:pic>
        <p:sp>
          <p:nvSpPr>
            <p:cNvPr id="27" name="TextBox 26">
              <a:extLst>
                <a:ext uri="{FF2B5EF4-FFF2-40B4-BE49-F238E27FC236}">
                  <a16:creationId xmlns:a16="http://schemas.microsoft.com/office/drawing/2014/main" id="{8E9B824C-4361-BF42-B393-D6C22F77938A}"/>
                </a:ext>
              </a:extLst>
            </p:cNvPr>
            <p:cNvSpPr txBox="1"/>
            <p:nvPr/>
          </p:nvSpPr>
          <p:spPr>
            <a:xfrm>
              <a:off x="5512996" y="5937456"/>
              <a:ext cx="156372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8" name="Oval 17">
              <a:extLst>
                <a:ext uri="{FF2B5EF4-FFF2-40B4-BE49-F238E27FC236}">
                  <a16:creationId xmlns:a16="http://schemas.microsoft.com/office/drawing/2014/main" id="{0A7C201F-A6E7-404D-9324-57E9A331EF89}"/>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5A700-C850-6E4B-A346-552F8E15380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AA13BF-7933-0A49-9E51-E1D8AE52C50E}"/>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CDAF693-A721-E743-9285-7BB39A90D6A3}"/>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3E02FA-BA53-4741-95D5-CB9C406AA520}"/>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17EE8A70-51A5-D849-8EF1-60AB894B45C9}"/>
              </a:ext>
            </a:extLst>
          </p:cNvPr>
          <p:cNvSpPr>
            <a:spLocks noGrp="1"/>
          </p:cNvSpPr>
          <p:nvPr>
            <p:ph idx="1"/>
          </p:nvPr>
        </p:nvSpPr>
        <p:spPr>
          <a:xfrm>
            <a:off x="321637" y="2065771"/>
            <a:ext cx="4976294" cy="4351338"/>
          </a:xfrm>
        </p:spPr>
        <p:txBody>
          <a:bodyPr>
            <a:normAutofit/>
          </a:bodyPr>
          <a:lstStyle/>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Evolutionary Algorithm</a:t>
            </a:r>
          </a:p>
          <a:p>
            <a:pPr marL="457200" indent="-457200"/>
            <a:endParaRPr lang="en-US" sz="3000" dirty="0">
              <a:latin typeface="DaunPenh" pitchFamily="2" charset="0"/>
              <a:cs typeface="DaunPenh" pitchFamily="2" charset="0"/>
            </a:endParaRPr>
          </a:p>
          <a:p>
            <a:pPr marL="457200" indent="-457200"/>
            <a:r>
              <a:rPr lang="en-US" sz="3000" dirty="0">
                <a:latin typeface="DaunPenh" pitchFamily="2" charset="0"/>
                <a:cs typeface="DaunPenh" pitchFamily="2" charset="0"/>
              </a:rPr>
              <a:t>Uses internal feedbacks to dynamically adapt an ensemble of genetic recombination operators</a:t>
            </a:r>
          </a:p>
        </p:txBody>
      </p:sp>
      <p:pic>
        <p:nvPicPr>
          <p:cNvPr id="73" name="Picture 72">
            <a:extLst>
              <a:ext uri="{FF2B5EF4-FFF2-40B4-BE49-F238E27FC236}">
                <a16:creationId xmlns:a16="http://schemas.microsoft.com/office/drawing/2014/main" id="{57D9D061-DB63-E443-B3D2-1F5AE8145948}"/>
              </a:ext>
            </a:extLst>
          </p:cNvPr>
          <p:cNvPicPr>
            <a:picLocks noChangeAspect="1"/>
          </p:cNvPicPr>
          <p:nvPr/>
        </p:nvPicPr>
        <p:blipFill>
          <a:blip r:embed="rId4"/>
          <a:stretch>
            <a:fillRect/>
          </a:stretch>
        </p:blipFill>
        <p:spPr>
          <a:xfrm>
            <a:off x="238531" y="220329"/>
            <a:ext cx="1773916" cy="1325564"/>
          </a:xfrm>
          <a:prstGeom prst="rect">
            <a:avLst/>
          </a:prstGeom>
        </p:spPr>
      </p:pic>
      <p:grpSp>
        <p:nvGrpSpPr>
          <p:cNvPr id="6" name="Group 5">
            <a:extLst>
              <a:ext uri="{FF2B5EF4-FFF2-40B4-BE49-F238E27FC236}">
                <a16:creationId xmlns:a16="http://schemas.microsoft.com/office/drawing/2014/main" id="{AD123457-10A3-7F41-A20B-AFB530A9D76A}"/>
              </a:ext>
            </a:extLst>
          </p:cNvPr>
          <p:cNvGrpSpPr/>
          <p:nvPr/>
        </p:nvGrpSpPr>
        <p:grpSpPr>
          <a:xfrm>
            <a:off x="5151627" y="1238184"/>
            <a:ext cx="7007467" cy="5259804"/>
            <a:chOff x="4854284" y="1605664"/>
            <a:chExt cx="7422400" cy="5572311"/>
          </a:xfrm>
        </p:grpSpPr>
        <p:grpSp>
          <p:nvGrpSpPr>
            <p:cNvPr id="5" name="Group 4">
              <a:extLst>
                <a:ext uri="{FF2B5EF4-FFF2-40B4-BE49-F238E27FC236}">
                  <a16:creationId xmlns:a16="http://schemas.microsoft.com/office/drawing/2014/main" id="{8D0F3F47-500F-3245-B58D-C3DF13CA9156}"/>
                </a:ext>
              </a:extLst>
            </p:cNvPr>
            <p:cNvGrpSpPr/>
            <p:nvPr/>
          </p:nvGrpSpPr>
          <p:grpSpPr>
            <a:xfrm>
              <a:off x="4854284" y="1605664"/>
              <a:ext cx="7422400" cy="5437773"/>
              <a:chOff x="4890860" y="1605664"/>
              <a:chExt cx="7422400" cy="5437773"/>
            </a:xfrm>
          </p:grpSpPr>
          <p:pic>
            <p:nvPicPr>
              <p:cNvPr id="17" name="Picture 16">
                <a:extLst>
                  <a:ext uri="{FF2B5EF4-FFF2-40B4-BE49-F238E27FC236}">
                    <a16:creationId xmlns:a16="http://schemas.microsoft.com/office/drawing/2014/main" id="{5411F95A-3352-194B-8509-2F93362D1C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19" name="Group 18">
                <a:extLst>
                  <a:ext uri="{FF2B5EF4-FFF2-40B4-BE49-F238E27FC236}">
                    <a16:creationId xmlns:a16="http://schemas.microsoft.com/office/drawing/2014/main" id="{5DEF55E8-14B3-E04F-BE19-D6B121DDD720}"/>
                  </a:ext>
                </a:extLst>
              </p:cNvPr>
              <p:cNvGrpSpPr/>
              <p:nvPr/>
            </p:nvGrpSpPr>
            <p:grpSpPr>
              <a:xfrm>
                <a:off x="4890860" y="3351116"/>
                <a:ext cx="1874631" cy="1138064"/>
                <a:chOff x="1371188" y="3190326"/>
                <a:chExt cx="2085707" cy="1477328"/>
              </a:xfrm>
            </p:grpSpPr>
            <p:sp>
              <p:nvSpPr>
                <p:cNvPr id="20" name="Rectangle 19">
                  <a:extLst>
                    <a:ext uri="{FF2B5EF4-FFF2-40B4-BE49-F238E27FC236}">
                      <a16:creationId xmlns:a16="http://schemas.microsoft.com/office/drawing/2014/main" id="{AAD48EED-EF9C-E741-8AF1-018662563775}"/>
                    </a:ext>
                  </a:extLst>
                </p:cNvPr>
                <p:cNvSpPr/>
                <p:nvPr/>
              </p:nvSpPr>
              <p:spPr>
                <a:xfrm>
                  <a:off x="1371188" y="3190326"/>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1" name="Straight Arrow Connector 20">
                  <a:extLst>
                    <a:ext uri="{FF2B5EF4-FFF2-40B4-BE49-F238E27FC236}">
                      <a16:creationId xmlns:a16="http://schemas.microsoft.com/office/drawing/2014/main" id="{62449DD0-2937-ED43-B124-06AD422B7038}"/>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26" name="Rectangle 25">
                <a:extLst>
                  <a:ext uri="{FF2B5EF4-FFF2-40B4-BE49-F238E27FC236}">
                    <a16:creationId xmlns:a16="http://schemas.microsoft.com/office/drawing/2014/main" id="{9C014A1C-7C47-344C-A560-17A8FAFF726D}"/>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28" name="Group 27">
                <a:extLst>
                  <a:ext uri="{FF2B5EF4-FFF2-40B4-BE49-F238E27FC236}">
                    <a16:creationId xmlns:a16="http://schemas.microsoft.com/office/drawing/2014/main" id="{6DA4FA37-C5C8-1549-8170-182228D92B9D}"/>
                  </a:ext>
                </a:extLst>
              </p:cNvPr>
              <p:cNvGrpSpPr/>
              <p:nvPr/>
            </p:nvGrpSpPr>
            <p:grpSpPr>
              <a:xfrm>
                <a:off x="6589276" y="1605664"/>
                <a:ext cx="4350565" cy="586912"/>
                <a:chOff x="3150770" y="1999104"/>
                <a:chExt cx="4840422" cy="761875"/>
              </a:xfrm>
            </p:grpSpPr>
            <p:sp>
              <p:nvSpPr>
                <p:cNvPr id="29" name="Rectangle 28">
                  <a:extLst>
                    <a:ext uri="{FF2B5EF4-FFF2-40B4-BE49-F238E27FC236}">
                      <a16:creationId xmlns:a16="http://schemas.microsoft.com/office/drawing/2014/main" id="{74320396-A0FF-3544-8AC6-1B70CD80E725}"/>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30" name="Group 29">
                  <a:extLst>
                    <a:ext uri="{FF2B5EF4-FFF2-40B4-BE49-F238E27FC236}">
                      <a16:creationId xmlns:a16="http://schemas.microsoft.com/office/drawing/2014/main" id="{2FF2F825-79E1-B74C-8772-DB23B36D3D26}"/>
                    </a:ext>
                  </a:extLst>
                </p:cNvPr>
                <p:cNvGrpSpPr/>
                <p:nvPr/>
              </p:nvGrpSpPr>
              <p:grpSpPr>
                <a:xfrm>
                  <a:off x="4196161" y="2578236"/>
                  <a:ext cx="499447" cy="169783"/>
                  <a:chOff x="5745396" y="27236473"/>
                  <a:chExt cx="524113" cy="174578"/>
                </a:xfrm>
              </p:grpSpPr>
              <p:cxnSp>
                <p:nvCxnSpPr>
                  <p:cNvPr id="31" name="Straight Arrow Connector 30">
                    <a:extLst>
                      <a:ext uri="{FF2B5EF4-FFF2-40B4-BE49-F238E27FC236}">
                        <a16:creationId xmlns:a16="http://schemas.microsoft.com/office/drawing/2014/main" id="{4A635907-CA22-7A49-B4EF-8E72A46B4A38}"/>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31BE94CD-0088-6B41-8595-1EC30D443C1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33" name="Group 32">
                <a:extLst>
                  <a:ext uri="{FF2B5EF4-FFF2-40B4-BE49-F238E27FC236}">
                    <a16:creationId xmlns:a16="http://schemas.microsoft.com/office/drawing/2014/main" id="{17A7106D-79EE-7348-B520-16AA6F5F6A5A}"/>
                  </a:ext>
                </a:extLst>
              </p:cNvPr>
              <p:cNvGrpSpPr/>
              <p:nvPr/>
            </p:nvGrpSpPr>
            <p:grpSpPr>
              <a:xfrm>
                <a:off x="10580387" y="5622503"/>
                <a:ext cx="1732873" cy="1420934"/>
                <a:chOff x="8254247" y="5617021"/>
                <a:chExt cx="1217132" cy="1844524"/>
              </a:xfrm>
            </p:grpSpPr>
            <p:sp>
              <p:nvSpPr>
                <p:cNvPr id="34" name="Rectangle 33">
                  <a:extLst>
                    <a:ext uri="{FF2B5EF4-FFF2-40B4-BE49-F238E27FC236}">
                      <a16:creationId xmlns:a16="http://schemas.microsoft.com/office/drawing/2014/main" id="{F94427A3-B40A-F144-B9C1-7DD7E5DCBED1}"/>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35" name="Straight Arrow Connector 34">
                  <a:extLst>
                    <a:ext uri="{FF2B5EF4-FFF2-40B4-BE49-F238E27FC236}">
                      <a16:creationId xmlns:a16="http://schemas.microsoft.com/office/drawing/2014/main" id="{EA2E58A0-F366-AE4A-985F-F4D1F03A2669}"/>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36" name="TextBox 35">
              <a:extLst>
                <a:ext uri="{FF2B5EF4-FFF2-40B4-BE49-F238E27FC236}">
                  <a16:creationId xmlns:a16="http://schemas.microsoft.com/office/drawing/2014/main" id="{21FD3911-4B09-9742-823A-E4EA2BA4A4C3}"/>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Tree>
    <p:extLst>
      <p:ext uri="{BB962C8B-B14F-4D97-AF65-F5344CB8AC3E}">
        <p14:creationId xmlns:p14="http://schemas.microsoft.com/office/powerpoint/2010/main" val="131610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C465-1125-E742-88A9-19C9871E8015}"/>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Summary</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and future work</a:t>
            </a:r>
            <a:endParaRPr lang="en-US" sz="7200" dirty="0"/>
          </a:p>
        </p:txBody>
      </p:sp>
      <p:sp>
        <p:nvSpPr>
          <p:cNvPr id="3" name="Content Placeholder 2">
            <a:extLst>
              <a:ext uri="{FF2B5EF4-FFF2-40B4-BE49-F238E27FC236}">
                <a16:creationId xmlns:a16="http://schemas.microsoft.com/office/drawing/2014/main" id="{714BBCCA-9A8A-B144-BA6E-548AA74BE4A5}"/>
              </a:ext>
            </a:extLst>
          </p:cNvPr>
          <p:cNvSpPr>
            <a:spLocks noGrp="1"/>
          </p:cNvSpPr>
          <p:nvPr>
            <p:ph idx="1"/>
          </p:nvPr>
        </p:nvSpPr>
        <p:spPr>
          <a:xfrm>
            <a:off x="517357" y="1567562"/>
            <a:ext cx="10515600" cy="4911915"/>
          </a:xfrm>
        </p:spPr>
        <p:txBody>
          <a:bodyPr tIns="72000">
            <a:normAutofit fontScale="85000" lnSpcReduction="20000"/>
          </a:bodyPr>
          <a:lstStyle/>
          <a:p>
            <a:pPr algn="just">
              <a:spcAft>
                <a:spcPts val="600"/>
              </a:spcAft>
            </a:pPr>
            <a:r>
              <a:rPr lang="en-US" sz="3500" dirty="0">
                <a:solidFill>
                  <a:srgbClr val="000000"/>
                </a:solidFill>
                <a:latin typeface="DaunPenh" pitchFamily="2" charset="0"/>
                <a:cs typeface="DaunPenh" pitchFamily="2" charset="0"/>
              </a:rPr>
              <a:t>Adequate monitoring of ambient air pollution is needed, among others, for regulation on industrial activity </a:t>
            </a:r>
          </a:p>
          <a:p>
            <a:pPr algn="just">
              <a:spcAft>
                <a:spcPts val="600"/>
              </a:spcAft>
            </a:pPr>
            <a:r>
              <a:rPr lang="en-US" sz="3500" dirty="0">
                <a:latin typeface="DaunPenh" pitchFamily="2" charset="0"/>
                <a:cs typeface="DaunPenh" pitchFamily="2" charset="0"/>
              </a:rPr>
              <a:t>We offer to design and develop a decision-making tool for an optimal deployment in time and in space of heterogenous sensor array</a:t>
            </a:r>
            <a:r>
              <a:rPr lang="en-US" sz="3500" dirty="0">
                <a:solidFill>
                  <a:srgbClr val="000000"/>
                </a:solidFill>
                <a:latin typeface="DaunPenh" pitchFamily="2" charset="0"/>
                <a:cs typeface="DaunPenh" pitchFamily="2" charset="0"/>
              </a:rPr>
              <a:t>, using a multi-objective optimization model, coupled with an air pollution dispersion model </a:t>
            </a:r>
          </a:p>
          <a:p>
            <a:pPr algn="just">
              <a:spcAft>
                <a:spcPts val="600"/>
              </a:spcAft>
            </a:pPr>
            <a:r>
              <a:rPr lang="en-US" sz="3500" dirty="0">
                <a:solidFill>
                  <a:srgbClr val="000000"/>
                </a:solidFill>
                <a:latin typeface="DaunPenh" pitchFamily="2" charset="0"/>
                <a:cs typeface="DaunPenh" pitchFamily="2" charset="0"/>
              </a:rPr>
              <a:t>The basic model considers the time varying meteorological conditions and uses as the main objective a quantitative measure of sensitivity of the network to changes in source (PED) </a:t>
            </a:r>
          </a:p>
          <a:p>
            <a:pPr algn="just">
              <a:spcAft>
                <a:spcPts val="600"/>
              </a:spcAft>
            </a:pPr>
            <a:r>
              <a:rPr lang="en-US" sz="3500" dirty="0">
                <a:solidFill>
                  <a:srgbClr val="000000"/>
                </a:solidFill>
                <a:latin typeface="DaunPenh" pitchFamily="2" charset="0"/>
                <a:cs typeface="DaunPenh" pitchFamily="2" charset="0"/>
              </a:rPr>
              <a:t>Future modules will focus on the development of a </a:t>
            </a:r>
            <a:r>
              <a:rPr lang="en-US" sz="3500" i="1" dirty="0">
                <a:solidFill>
                  <a:srgbClr val="000000"/>
                </a:solidFill>
                <a:latin typeface="DaunPenh" pitchFamily="2" charset="0"/>
                <a:cs typeface="DaunPenh" pitchFamily="2" charset="0"/>
              </a:rPr>
              <a:t>temporal</a:t>
            </a:r>
            <a:r>
              <a:rPr lang="en-US" sz="3500" dirty="0">
                <a:solidFill>
                  <a:srgbClr val="000000"/>
                </a:solidFill>
                <a:latin typeface="DaunPenh" pitchFamily="2" charset="0"/>
                <a:cs typeface="DaunPenh" pitchFamily="2" charset="0"/>
              </a:rPr>
              <a:t> optimization module that allocates sensors with minimal transfer effort and on combining the two modules together. </a:t>
            </a:r>
          </a:p>
          <a:p>
            <a:pPr algn="just">
              <a:spcAft>
                <a:spcPts val="600"/>
              </a:spcAft>
            </a:pPr>
            <a:r>
              <a:rPr lang="en-US" sz="3500" dirty="0">
                <a:latin typeface="DaunPenh" pitchFamily="2" charset="0"/>
                <a:cs typeface="DaunPenh" pitchFamily="2" charset="0"/>
              </a:rPr>
              <a:t>Other aspects will be considers: various sources/sensors configurations, weather conditions and emission rates, heterogenous network, case-study of real-world </a:t>
            </a:r>
            <a:endParaRPr lang="en-US" sz="3500" dirty="0">
              <a:solidFill>
                <a:srgbClr val="000000"/>
              </a:solidFill>
              <a:latin typeface="DaunPenh" pitchFamily="2" charset="0"/>
              <a:cs typeface="DaunPenh" pitchFamily="2" charset="0"/>
            </a:endParaRPr>
          </a:p>
          <a:p>
            <a:pPr algn="just">
              <a:spcAft>
                <a:spcPts val="600"/>
              </a:spcAft>
            </a:pPr>
            <a:endParaRPr lang="en-US" sz="3000" dirty="0">
              <a:solidFill>
                <a:srgbClr val="000000"/>
              </a:solidFill>
              <a:latin typeface="DaunPenh" pitchFamily="2" charset="0"/>
              <a:cs typeface="DaunPenh" pitchFamily="2" charset="0"/>
            </a:endParaRPr>
          </a:p>
        </p:txBody>
      </p:sp>
      <p:sp>
        <p:nvSpPr>
          <p:cNvPr id="4" name="Slide Number Placeholder 3">
            <a:extLst>
              <a:ext uri="{FF2B5EF4-FFF2-40B4-BE49-F238E27FC236}">
                <a16:creationId xmlns:a16="http://schemas.microsoft.com/office/drawing/2014/main" id="{FCC93F62-EDA1-5F41-B48B-502EA3B649D9}"/>
              </a:ext>
            </a:extLst>
          </p:cNvPr>
          <p:cNvSpPr>
            <a:spLocks noGrp="1"/>
          </p:cNvSpPr>
          <p:nvPr>
            <p:ph type="sldNum" sz="quarter" idx="12"/>
          </p:nvPr>
        </p:nvSpPr>
        <p:spPr/>
        <p:txBody>
          <a:bodyPr/>
          <a:lstStyle/>
          <a:p>
            <a:fld id="{CBA4AC6D-9836-9F4A-961A-ECAC0CEAF37F}" type="slidenum">
              <a:rPr lang="en-US" smtClean="0"/>
              <a:t>45</a:t>
            </a:fld>
            <a:endParaRPr lang="en-US"/>
          </a:p>
        </p:txBody>
      </p:sp>
      <p:sp>
        <p:nvSpPr>
          <p:cNvPr id="5" name="TextBox 4">
            <a:extLst>
              <a:ext uri="{FF2B5EF4-FFF2-40B4-BE49-F238E27FC236}">
                <a16:creationId xmlns:a16="http://schemas.microsoft.com/office/drawing/2014/main" id="{20382141-16B8-B249-B173-3F2D9CDCB244}"/>
              </a:ext>
            </a:extLst>
          </p:cNvPr>
          <p:cNvSpPr txBox="1"/>
          <p:nvPr/>
        </p:nvSpPr>
        <p:spPr>
          <a:xfrm>
            <a:off x="7615004" y="6246533"/>
            <a:ext cx="5021901" cy="707886"/>
          </a:xfrm>
          <a:prstGeom prst="rect">
            <a:avLst/>
          </a:prstGeom>
          <a:noFill/>
        </p:spPr>
        <p:txBody>
          <a:bodyPr wrap="square" rtlCol="0">
            <a:spAutoFit/>
          </a:bodyPr>
          <a:lstStyle>
            <a:defPPr>
              <a:defRPr kern="1200" smtId="4294967295"/>
            </a:defPPr>
          </a:lstStyle>
          <a:p>
            <a:pPr algn="just"/>
            <a:r>
              <a:rPr lang="en-US" sz="4000" dirty="0">
                <a:solidFill>
                  <a:srgbClr val="E94C00"/>
                </a:solidFill>
                <a:latin typeface="DaunPenh" pitchFamily="2" charset="0"/>
                <a:cs typeface="DaunPenh" pitchFamily="2" charset="0"/>
              </a:rPr>
              <a:t>Thanks for listening… </a:t>
            </a:r>
          </a:p>
        </p:txBody>
      </p:sp>
      <p:pic>
        <p:nvPicPr>
          <p:cNvPr id="7" name="Graphic 6" descr="Question mark">
            <a:extLst>
              <a:ext uri="{FF2B5EF4-FFF2-40B4-BE49-F238E27FC236}">
                <a16:creationId xmlns:a16="http://schemas.microsoft.com/office/drawing/2014/main" id="{281BF852-8FA5-E249-872D-EFF5DAC9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4153" y="5822065"/>
            <a:ext cx="914400" cy="914400"/>
          </a:xfrm>
          <a:prstGeom prst="rect">
            <a:avLst/>
          </a:prstGeom>
        </p:spPr>
      </p:pic>
    </p:spTree>
    <p:extLst>
      <p:ext uri="{BB962C8B-B14F-4D97-AF65-F5344CB8AC3E}">
        <p14:creationId xmlns:p14="http://schemas.microsoft.com/office/powerpoint/2010/main" val="234239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38207-D7DD-AC42-9AC1-351B34786410}"/>
              </a:ext>
            </a:extLst>
          </p:cNvPr>
          <p:cNvSpPr>
            <a:spLocks noGrp="1"/>
          </p:cNvSpPr>
          <p:nvPr>
            <p:ph type="sldNum" sz="quarter" idx="12"/>
          </p:nvPr>
        </p:nvSpPr>
        <p:spPr/>
        <p:txBody>
          <a:bodyPr/>
          <a:lstStyle/>
          <a:p>
            <a:fld id="{CBA4AC6D-9836-9F4A-961A-ECAC0CEAF37F}" type="slidenum">
              <a:rPr lang="en-US" smtClean="0"/>
              <a:t>46</a:t>
            </a:fld>
            <a:endParaRPr lang="en-US"/>
          </a:p>
        </p:txBody>
      </p:sp>
      <p:pic>
        <p:nvPicPr>
          <p:cNvPr id="3" name="Picture 2">
            <a:extLst>
              <a:ext uri="{FF2B5EF4-FFF2-40B4-BE49-F238E27FC236}">
                <a16:creationId xmlns:a16="http://schemas.microsoft.com/office/drawing/2014/main" id="{2F11C7E4-C385-9445-9C3B-87045AC9D646}"/>
              </a:ext>
            </a:extLst>
          </p:cNvPr>
          <p:cNvPicPr>
            <a:picLocks noChangeAspect="1"/>
          </p:cNvPicPr>
          <p:nvPr/>
        </p:nvPicPr>
        <p:blipFill rotWithShape="1">
          <a:blip r:embed="rId3"/>
          <a:srcRect l="5180" t="1991" r="5930" b="3889"/>
          <a:stretch/>
        </p:blipFill>
        <p:spPr>
          <a:xfrm>
            <a:off x="1892300" y="674330"/>
            <a:ext cx="7937500" cy="5682020"/>
          </a:xfrm>
          <a:prstGeom prst="rect">
            <a:avLst/>
          </a:prstGeom>
        </p:spPr>
      </p:pic>
    </p:spTree>
    <p:extLst>
      <p:ext uri="{BB962C8B-B14F-4D97-AF65-F5344CB8AC3E}">
        <p14:creationId xmlns:p14="http://schemas.microsoft.com/office/powerpoint/2010/main" val="280049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F75E8-A592-1343-8008-B4653CAF5450}"/>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Putting it all together…</a:t>
            </a:r>
            <a:endParaRPr lang="en-US" sz="7200" dirty="0">
              <a:solidFill>
                <a:schemeClr val="tx1">
                  <a:lumMod val="85000"/>
                  <a:lumOff val="15000"/>
                </a:schemeClr>
              </a:solidFill>
            </a:endParaRPr>
          </a:p>
        </p:txBody>
      </p:sp>
      <p:sp>
        <p:nvSpPr>
          <p:cNvPr id="5" name="Slide Number Placeholder 4">
            <a:extLst>
              <a:ext uri="{FF2B5EF4-FFF2-40B4-BE49-F238E27FC236}">
                <a16:creationId xmlns:a16="http://schemas.microsoft.com/office/drawing/2014/main" id="{B844CD6C-3D60-1143-A791-F21EF775A385}"/>
              </a:ext>
            </a:extLst>
          </p:cNvPr>
          <p:cNvSpPr>
            <a:spLocks noGrp="1"/>
          </p:cNvSpPr>
          <p:nvPr>
            <p:ph type="sldNum" sz="quarter" idx="12"/>
          </p:nvPr>
        </p:nvSpPr>
        <p:spPr/>
        <p:txBody>
          <a:bodyPr/>
          <a:lstStyle/>
          <a:p>
            <a:fld id="{CBA4AC6D-9836-9F4A-961A-ECAC0CEAF37F}" type="slidenum">
              <a:rPr lang="en-US" smtClean="0"/>
              <a:t>47</a:t>
            </a:fld>
            <a:endParaRPr lang="en-US"/>
          </a:p>
        </p:txBody>
      </p:sp>
      <p:grpSp>
        <p:nvGrpSpPr>
          <p:cNvPr id="33" name="Group 32">
            <a:extLst>
              <a:ext uri="{FF2B5EF4-FFF2-40B4-BE49-F238E27FC236}">
                <a16:creationId xmlns:a16="http://schemas.microsoft.com/office/drawing/2014/main" id="{63410345-0A15-0948-B974-5AE62E24C9C7}"/>
              </a:ext>
            </a:extLst>
          </p:cNvPr>
          <p:cNvGrpSpPr/>
          <p:nvPr/>
        </p:nvGrpSpPr>
        <p:grpSpPr>
          <a:xfrm>
            <a:off x="9433560" y="6293521"/>
            <a:ext cx="2432304" cy="523220"/>
            <a:chOff x="219456" y="6382512"/>
            <a:chExt cx="2432304" cy="523220"/>
          </a:xfrm>
        </p:grpSpPr>
        <p:cxnSp>
          <p:nvCxnSpPr>
            <p:cNvPr id="34" name="Straight Connector 33">
              <a:extLst>
                <a:ext uri="{FF2B5EF4-FFF2-40B4-BE49-F238E27FC236}">
                  <a16:creationId xmlns:a16="http://schemas.microsoft.com/office/drawing/2014/main" id="{0DBBBE2F-CAF5-D94B-806B-55B3422B45DC}"/>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878266E-7720-B243-B4B8-1DF036359999}"/>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pSp>
        <p:nvGrpSpPr>
          <p:cNvPr id="12" name="Group 11">
            <a:extLst>
              <a:ext uri="{FF2B5EF4-FFF2-40B4-BE49-F238E27FC236}">
                <a16:creationId xmlns:a16="http://schemas.microsoft.com/office/drawing/2014/main" id="{D0D03E84-3370-B247-865D-F3AFC40F862B}"/>
              </a:ext>
            </a:extLst>
          </p:cNvPr>
          <p:cNvGrpSpPr/>
          <p:nvPr/>
        </p:nvGrpSpPr>
        <p:grpSpPr>
          <a:xfrm>
            <a:off x="4130424" y="3473563"/>
            <a:ext cx="2254332" cy="2112005"/>
            <a:chOff x="7511777" y="3055266"/>
            <a:chExt cx="2254332" cy="2112005"/>
          </a:xfrm>
        </p:grpSpPr>
        <p:sp>
          <p:nvSpPr>
            <p:cNvPr id="55" name="Rectangle 54">
              <a:extLst>
                <a:ext uri="{FF2B5EF4-FFF2-40B4-BE49-F238E27FC236}">
                  <a16:creationId xmlns:a16="http://schemas.microsoft.com/office/drawing/2014/main" id="{B6A40E17-543C-9D44-B9D2-7EA0A7CBB391}"/>
                </a:ext>
              </a:extLst>
            </p:cNvPr>
            <p:cNvSpPr/>
            <p:nvPr/>
          </p:nvSpPr>
          <p:spPr>
            <a:xfrm>
              <a:off x="7763853" y="4321523"/>
              <a:ext cx="1722463"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Meteorology</a:t>
              </a:r>
              <a:endParaRPr lang="en-US" sz="3200" dirty="0">
                <a:solidFill>
                  <a:srgbClr val="E94C00"/>
                </a:solidFill>
              </a:endParaRPr>
            </a:p>
          </p:txBody>
        </p:sp>
        <p:grpSp>
          <p:nvGrpSpPr>
            <p:cNvPr id="8" name="Group 7">
              <a:extLst>
                <a:ext uri="{FF2B5EF4-FFF2-40B4-BE49-F238E27FC236}">
                  <a16:creationId xmlns:a16="http://schemas.microsoft.com/office/drawing/2014/main" id="{656B878C-48B3-DD41-B740-EB68C27FE4D3}"/>
                </a:ext>
              </a:extLst>
            </p:cNvPr>
            <p:cNvGrpSpPr/>
            <p:nvPr/>
          </p:nvGrpSpPr>
          <p:grpSpPr>
            <a:xfrm>
              <a:off x="7511777" y="3055266"/>
              <a:ext cx="2254332" cy="2112005"/>
              <a:chOff x="5260396" y="3117251"/>
              <a:chExt cx="2254332" cy="2112005"/>
            </a:xfrm>
          </p:grpSpPr>
          <p:grpSp>
            <p:nvGrpSpPr>
              <p:cNvPr id="62" name="Group 61">
                <a:extLst>
                  <a:ext uri="{FF2B5EF4-FFF2-40B4-BE49-F238E27FC236}">
                    <a16:creationId xmlns:a16="http://schemas.microsoft.com/office/drawing/2014/main" id="{BD599D3B-5039-4747-AB28-FCEB367CFB20}"/>
                  </a:ext>
                </a:extLst>
              </p:cNvPr>
              <p:cNvGrpSpPr/>
              <p:nvPr/>
            </p:nvGrpSpPr>
            <p:grpSpPr>
              <a:xfrm rot="21301141">
                <a:off x="5503854" y="3178541"/>
                <a:ext cx="2010874" cy="1294272"/>
                <a:chOff x="4782991" y="5090557"/>
                <a:chExt cx="1548569" cy="820821"/>
              </a:xfrm>
            </p:grpSpPr>
            <p:pic>
              <p:nvPicPr>
                <p:cNvPr id="59" name="Picture 58">
                  <a:extLst>
                    <a:ext uri="{FF2B5EF4-FFF2-40B4-BE49-F238E27FC236}">
                      <a16:creationId xmlns:a16="http://schemas.microsoft.com/office/drawing/2014/main" id="{F129A5F6-689E-0E41-AD5A-73608E9B7005}"/>
                    </a:ext>
                  </a:extLst>
                </p:cNvPr>
                <p:cNvPicPr>
                  <a:picLocks noChangeAspect="1"/>
                </p:cNvPicPr>
                <p:nvPr/>
              </p:nvPicPr>
              <p:blipFill rotWithShape="1">
                <a:blip r:embed="rId3">
                  <a:clrChange>
                    <a:clrFrom>
                      <a:srgbClr val="FFFFFF"/>
                    </a:clrFrom>
                    <a:clrTo>
                      <a:srgbClr val="FFFFFF">
                        <a:alpha val="0"/>
                      </a:srgbClr>
                    </a:clrTo>
                  </a:clrChange>
                </a:blip>
                <a:srcRect l="2189"/>
                <a:stretch/>
              </p:blipFill>
              <p:spPr>
                <a:xfrm>
                  <a:off x="4782991" y="5254594"/>
                  <a:ext cx="1047979" cy="656784"/>
                </a:xfrm>
                <a:prstGeom prst="rect">
                  <a:avLst/>
                </a:prstGeom>
              </p:spPr>
            </p:pic>
            <p:sp>
              <p:nvSpPr>
                <p:cNvPr id="61" name="Oval 60">
                  <a:extLst>
                    <a:ext uri="{FF2B5EF4-FFF2-40B4-BE49-F238E27FC236}">
                      <a16:creationId xmlns:a16="http://schemas.microsoft.com/office/drawing/2014/main" id="{375BB87A-9266-3B4A-A82A-1B8C5E44E32E}"/>
                    </a:ext>
                  </a:extLst>
                </p:cNvPr>
                <p:cNvSpPr/>
                <p:nvPr/>
              </p:nvSpPr>
              <p:spPr>
                <a:xfrm>
                  <a:off x="5619278" y="5090557"/>
                  <a:ext cx="712282" cy="491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US"/>
                </a:p>
              </p:txBody>
            </p:sp>
          </p:grpSp>
          <p:sp>
            <p:nvSpPr>
              <p:cNvPr id="23" name="Oval 22">
                <a:extLst>
                  <a:ext uri="{FF2B5EF4-FFF2-40B4-BE49-F238E27FC236}">
                    <a16:creationId xmlns:a16="http://schemas.microsoft.com/office/drawing/2014/main" id="{4B75225C-8F44-F74A-AF05-55136DAEE2EF}"/>
                  </a:ext>
                </a:extLst>
              </p:cNvPr>
              <p:cNvSpPr/>
              <p:nvPr/>
            </p:nvSpPr>
            <p:spPr>
              <a:xfrm>
                <a:off x="5260396" y="3117251"/>
                <a:ext cx="2112986" cy="2112005"/>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3" name="Group 12">
            <a:extLst>
              <a:ext uri="{FF2B5EF4-FFF2-40B4-BE49-F238E27FC236}">
                <a16:creationId xmlns:a16="http://schemas.microsoft.com/office/drawing/2014/main" id="{1FB9DAC7-476D-9947-B91F-E619A08B6C53}"/>
              </a:ext>
            </a:extLst>
          </p:cNvPr>
          <p:cNvGrpSpPr/>
          <p:nvPr/>
        </p:nvGrpSpPr>
        <p:grpSpPr>
          <a:xfrm>
            <a:off x="6014342" y="3489011"/>
            <a:ext cx="2366907" cy="2137141"/>
            <a:chOff x="9395695" y="3070714"/>
            <a:chExt cx="2366907" cy="2137141"/>
          </a:xfrm>
        </p:grpSpPr>
        <p:sp>
          <p:nvSpPr>
            <p:cNvPr id="53" name="Rectangle 52">
              <a:extLst>
                <a:ext uri="{FF2B5EF4-FFF2-40B4-BE49-F238E27FC236}">
                  <a16:creationId xmlns:a16="http://schemas.microsoft.com/office/drawing/2014/main" id="{8905EFA6-A350-214C-A02A-865551084DC6}"/>
                </a:ext>
              </a:extLst>
            </p:cNvPr>
            <p:cNvSpPr/>
            <p:nvPr/>
          </p:nvSpPr>
          <p:spPr>
            <a:xfrm>
              <a:off x="9631976" y="4354752"/>
              <a:ext cx="2130626" cy="584775"/>
            </a:xfrm>
            <a:prstGeom prst="rect">
              <a:avLst/>
            </a:prstGeom>
          </p:spPr>
          <p:txBody>
            <a:bodyPr wrap="square">
              <a:spAutoFit/>
            </a:bodyPr>
            <a:lstStyle/>
            <a:p>
              <a:r>
                <a:rPr lang="en-US" sz="3200" dirty="0">
                  <a:solidFill>
                    <a:srgbClr val="E94C00"/>
                  </a:solidFill>
                  <a:latin typeface="DaunPenh" pitchFamily="2" charset="0"/>
                  <a:cs typeface="DaunPenh" pitchFamily="2" charset="0"/>
                </a:rPr>
                <a:t>Optimization</a:t>
              </a:r>
              <a:endParaRPr lang="en-US" sz="3200" dirty="0">
                <a:solidFill>
                  <a:srgbClr val="E94C00"/>
                </a:solidFill>
              </a:endParaRPr>
            </a:p>
          </p:txBody>
        </p:sp>
        <p:grpSp>
          <p:nvGrpSpPr>
            <p:cNvPr id="9" name="Group 8">
              <a:extLst>
                <a:ext uri="{FF2B5EF4-FFF2-40B4-BE49-F238E27FC236}">
                  <a16:creationId xmlns:a16="http://schemas.microsoft.com/office/drawing/2014/main" id="{DFD21D5B-0025-FC4B-9026-E7D37E8DF812}"/>
                </a:ext>
              </a:extLst>
            </p:cNvPr>
            <p:cNvGrpSpPr/>
            <p:nvPr/>
          </p:nvGrpSpPr>
          <p:grpSpPr>
            <a:xfrm>
              <a:off x="9395695" y="3070714"/>
              <a:ext cx="2137780" cy="2137141"/>
              <a:chOff x="9226826" y="4032322"/>
              <a:chExt cx="2137780" cy="2137141"/>
            </a:xfrm>
          </p:grpSpPr>
          <p:pic>
            <p:nvPicPr>
              <p:cNvPr id="36" name="תמונה 5">
                <a:extLst>
                  <a:ext uri="{FF2B5EF4-FFF2-40B4-BE49-F238E27FC236}">
                    <a16:creationId xmlns:a16="http://schemas.microsoft.com/office/drawing/2014/main" id="{A13CF772-8BC2-C64E-834B-2B1933250B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95838" y="4536703"/>
                <a:ext cx="2068768" cy="775789"/>
              </a:xfrm>
              <a:prstGeom prst="rect">
                <a:avLst/>
              </a:prstGeom>
            </p:spPr>
          </p:pic>
          <p:sp>
            <p:nvSpPr>
              <p:cNvPr id="22" name="Oval 21">
                <a:extLst>
                  <a:ext uri="{FF2B5EF4-FFF2-40B4-BE49-F238E27FC236}">
                    <a16:creationId xmlns:a16="http://schemas.microsoft.com/office/drawing/2014/main" id="{44E3655B-AF4E-B64D-8159-58C194E87976}"/>
                  </a:ext>
                </a:extLst>
              </p:cNvPr>
              <p:cNvSpPr/>
              <p:nvPr/>
            </p:nvSpPr>
            <p:spPr>
              <a:xfrm>
                <a:off x="9226826" y="4032322"/>
                <a:ext cx="2126974" cy="2137141"/>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1" eaLnBrk="1" latinLnBrk="0" hangingPunct="1"/>
                <a:endParaRPr lang="en-US" dirty="0"/>
              </a:p>
            </p:txBody>
          </p:sp>
        </p:grpSp>
      </p:grpSp>
      <p:grpSp>
        <p:nvGrpSpPr>
          <p:cNvPr id="10" name="Group 9">
            <a:extLst>
              <a:ext uri="{FF2B5EF4-FFF2-40B4-BE49-F238E27FC236}">
                <a16:creationId xmlns:a16="http://schemas.microsoft.com/office/drawing/2014/main" id="{6F59F82E-D85C-4242-9553-FA261757717B}"/>
              </a:ext>
            </a:extLst>
          </p:cNvPr>
          <p:cNvGrpSpPr/>
          <p:nvPr/>
        </p:nvGrpSpPr>
        <p:grpSpPr>
          <a:xfrm>
            <a:off x="5074628" y="1838378"/>
            <a:ext cx="2148390" cy="2129306"/>
            <a:chOff x="8455981" y="1420081"/>
            <a:chExt cx="2148390" cy="2129306"/>
          </a:xfrm>
        </p:grpSpPr>
        <p:grpSp>
          <p:nvGrpSpPr>
            <p:cNvPr id="7" name="Group 6">
              <a:extLst>
                <a:ext uri="{FF2B5EF4-FFF2-40B4-BE49-F238E27FC236}">
                  <a16:creationId xmlns:a16="http://schemas.microsoft.com/office/drawing/2014/main" id="{206897BD-5C42-1041-9269-B77A750911C6}"/>
                </a:ext>
              </a:extLst>
            </p:cNvPr>
            <p:cNvGrpSpPr/>
            <p:nvPr/>
          </p:nvGrpSpPr>
          <p:grpSpPr>
            <a:xfrm>
              <a:off x="8455981" y="1420081"/>
              <a:ext cx="2148390" cy="2129306"/>
              <a:chOff x="8542245" y="1170361"/>
              <a:chExt cx="2148390" cy="2129306"/>
            </a:xfrm>
          </p:grpSpPr>
          <p:pic>
            <p:nvPicPr>
              <p:cNvPr id="57" name="Picture 56">
                <a:extLst>
                  <a:ext uri="{FF2B5EF4-FFF2-40B4-BE49-F238E27FC236}">
                    <a16:creationId xmlns:a16="http://schemas.microsoft.com/office/drawing/2014/main" id="{D7722143-A604-2844-84E8-DD5DC9F56944}"/>
                  </a:ext>
                </a:extLst>
              </p:cNvPr>
              <p:cNvPicPr>
                <a:picLocks noChangeAspect="1"/>
              </p:cNvPicPr>
              <p:nvPr/>
            </p:nvPicPr>
            <p:blipFill>
              <a:blip r:embed="rId5">
                <a:alphaModFix amt="30000"/>
              </a:blip>
              <a:stretch>
                <a:fillRect/>
              </a:stretch>
            </p:blipFill>
            <p:spPr>
              <a:xfrm>
                <a:off x="8542245" y="1179147"/>
                <a:ext cx="2148390" cy="2118521"/>
              </a:xfrm>
              <a:prstGeom prst="ellipse">
                <a:avLst/>
              </a:prstGeom>
            </p:spPr>
          </p:pic>
          <p:sp>
            <p:nvSpPr>
              <p:cNvPr id="2" name="Oval 1">
                <a:extLst>
                  <a:ext uri="{FF2B5EF4-FFF2-40B4-BE49-F238E27FC236}">
                    <a16:creationId xmlns:a16="http://schemas.microsoft.com/office/drawing/2014/main" id="{9BDBA9BA-3AA6-3C4C-9272-C1478FFE3601}"/>
                  </a:ext>
                </a:extLst>
              </p:cNvPr>
              <p:cNvSpPr/>
              <p:nvPr/>
            </p:nvSpPr>
            <p:spPr>
              <a:xfrm>
                <a:off x="8549309" y="1170361"/>
                <a:ext cx="2112985" cy="2129306"/>
              </a:xfrm>
              <a:prstGeom prst="ellipse">
                <a:avLst/>
              </a:prstGeom>
              <a:noFill/>
              <a:ln w="31750">
                <a:solidFill>
                  <a:srgbClr val="E94C00"/>
                </a:solidFill>
              </a:ln>
            </p:spPr>
            <p:style>
              <a:lnRef idx="2">
                <a:schemeClr val="accent6"/>
              </a:lnRef>
              <a:fillRef idx="1">
                <a:schemeClr val="lt1"/>
              </a:fillRef>
              <a:effectRef idx="0">
                <a:schemeClr val="accent6"/>
              </a:effectRef>
              <a:fontRef idx="minor">
                <a:schemeClr val="dk1"/>
              </a:fontRef>
            </p:style>
            <p:txBody>
              <a:bodyPr rtlCol="0" anchor="ctr"/>
              <a:lstStyle/>
              <a:p>
                <a:pPr marL="0" algn="ctr" defTabSz="457200" rtl="0" eaLnBrk="1" latinLnBrk="0" hangingPunct="1"/>
                <a:endParaRPr lang="en-US" dirty="0"/>
              </a:p>
            </p:txBody>
          </p:sp>
        </p:grpSp>
        <p:sp>
          <p:nvSpPr>
            <p:cNvPr id="52" name="Rectangle 51">
              <a:extLst>
                <a:ext uri="{FF2B5EF4-FFF2-40B4-BE49-F238E27FC236}">
                  <a16:creationId xmlns:a16="http://schemas.microsoft.com/office/drawing/2014/main" id="{C8DBD9F1-3BBD-B444-B245-EB01A2F595D7}"/>
                </a:ext>
              </a:extLst>
            </p:cNvPr>
            <p:cNvSpPr/>
            <p:nvPr/>
          </p:nvSpPr>
          <p:spPr>
            <a:xfrm>
              <a:off x="8955896" y="1972018"/>
              <a:ext cx="1161708" cy="1077218"/>
            </a:xfrm>
            <a:prstGeom prst="rect">
              <a:avLst/>
            </a:prstGeom>
          </p:spPr>
          <p:txBody>
            <a:bodyPr wrap="square">
              <a:spAutoFit/>
            </a:bodyPr>
            <a:lstStyle/>
            <a:p>
              <a:pPr algn="ctr"/>
              <a:r>
                <a:rPr lang="en-US" sz="3200" dirty="0">
                  <a:solidFill>
                    <a:srgbClr val="E94C00"/>
                  </a:solidFill>
                  <a:latin typeface="DaunPenh" pitchFamily="2" charset="0"/>
                  <a:cs typeface="DaunPenh" pitchFamily="2" charset="0"/>
                </a:rPr>
                <a:t>ATD model</a:t>
              </a:r>
              <a:endParaRPr lang="en-US" sz="3200" dirty="0">
                <a:solidFill>
                  <a:srgbClr val="E94C00"/>
                </a:solidFill>
              </a:endParaRPr>
            </a:p>
          </p:txBody>
        </p:sp>
      </p:grpSp>
      <p:sp>
        <p:nvSpPr>
          <p:cNvPr id="11" name="Rectangle 10">
            <a:extLst>
              <a:ext uri="{FF2B5EF4-FFF2-40B4-BE49-F238E27FC236}">
                <a16:creationId xmlns:a16="http://schemas.microsoft.com/office/drawing/2014/main" id="{DD7F85DB-B5EB-454C-81F4-376014BA142A}"/>
              </a:ext>
            </a:extLst>
          </p:cNvPr>
          <p:cNvSpPr/>
          <p:nvPr/>
        </p:nvSpPr>
        <p:spPr>
          <a:xfrm>
            <a:off x="7583229" y="1931665"/>
            <a:ext cx="4194639" cy="1538883"/>
          </a:xfrm>
          <a:prstGeom prst="rect">
            <a:avLst/>
          </a:prstGeom>
        </p:spPr>
        <p:txBody>
          <a:bodyPr wrap="square">
            <a:spAutoFit/>
          </a:bodyPr>
          <a:lstStyle/>
          <a:p>
            <a:pPr algn="just"/>
            <a:r>
              <a:rPr lang="en-US" sz="3000" dirty="0">
                <a:latin typeface="DaunPenh" pitchFamily="2" charset="0"/>
                <a:cs typeface="DaunPenh" pitchFamily="2" charset="0"/>
              </a:rPr>
              <a:t>Calculate concentrations of pollutant </a:t>
            </a:r>
            <a:r>
              <a:rPr lang="en-US" sz="3200" b="1" dirty="0">
                <a:latin typeface="DaunPenh" pitchFamily="2" charset="0"/>
                <a:cs typeface="DaunPenh" pitchFamily="2" charset="0"/>
              </a:rPr>
              <a:t>Z </a:t>
            </a:r>
            <a:r>
              <a:rPr lang="en-US" sz="3200" dirty="0">
                <a:latin typeface="DaunPenh" pitchFamily="2" charset="0"/>
                <a:cs typeface="DaunPenh" pitchFamily="2" charset="0"/>
              </a:rPr>
              <a:t>using a dispersion model</a:t>
            </a:r>
            <a:endParaRPr lang="en-US" sz="3000" dirty="0">
              <a:latin typeface="DaunPenh" pitchFamily="2" charset="0"/>
              <a:cs typeface="DaunPenh" pitchFamily="2" charset="0"/>
            </a:endParaRPr>
          </a:p>
        </p:txBody>
      </p:sp>
      <p:sp>
        <p:nvSpPr>
          <p:cNvPr id="3" name="Rectangle 2">
            <a:extLst>
              <a:ext uri="{FF2B5EF4-FFF2-40B4-BE49-F238E27FC236}">
                <a16:creationId xmlns:a16="http://schemas.microsoft.com/office/drawing/2014/main" id="{48A0672D-D5DA-2C40-9E2F-B736B4488FAE}"/>
              </a:ext>
            </a:extLst>
          </p:cNvPr>
          <p:cNvSpPr/>
          <p:nvPr/>
        </p:nvSpPr>
        <p:spPr>
          <a:xfrm>
            <a:off x="8440581" y="3980090"/>
            <a:ext cx="3417857" cy="2400657"/>
          </a:xfrm>
          <a:prstGeom prst="rect">
            <a:avLst/>
          </a:prstGeom>
        </p:spPr>
        <p:txBody>
          <a:bodyPr wrap="square">
            <a:spAutoFit/>
          </a:bodyPr>
          <a:lstStyle/>
          <a:p>
            <a:pPr algn="just"/>
            <a:r>
              <a:rPr lang="en-US" sz="3000" dirty="0">
                <a:latin typeface="DaunPenh" pitchFamily="2" charset="0"/>
                <a:cs typeface="DaunPenh" pitchFamily="2" charset="0"/>
              </a:rPr>
              <a:t>Run </a:t>
            </a:r>
            <a:r>
              <a:rPr lang="en-US" sz="3000" b="1" dirty="0">
                <a:latin typeface="DaunPenh" pitchFamily="2" charset="0"/>
                <a:cs typeface="DaunPenh" pitchFamily="2" charset="0"/>
              </a:rPr>
              <a:t>Borg</a:t>
            </a:r>
            <a:r>
              <a:rPr lang="en-US" sz="3000" dirty="0">
                <a:latin typeface="DaunPenh" pitchFamily="2" charset="0"/>
                <a:cs typeface="DaunPenh" pitchFamily="2" charset="0"/>
              </a:rPr>
              <a:t> to find optimal solutions according to predefined objectives (maximum </a:t>
            </a:r>
            <a:r>
              <a:rPr lang="en-US" sz="3000" dirty="0">
                <a:solidFill>
                  <a:srgbClr val="BA3D07"/>
                </a:solidFill>
                <a:latin typeface="DaunPenh" pitchFamily="2" charset="0"/>
                <a:cs typeface="DaunPenh" pitchFamily="2" charset="0"/>
              </a:rPr>
              <a:t>PED</a:t>
            </a:r>
            <a:r>
              <a:rPr lang="en-US" sz="3000" dirty="0">
                <a:latin typeface="DaunPenh" pitchFamily="2" charset="0"/>
                <a:cs typeface="DaunPenh" pitchFamily="2" charset="0"/>
              </a:rPr>
              <a:t> and minimal </a:t>
            </a:r>
            <a:r>
              <a:rPr lang="en-US" sz="3000" dirty="0">
                <a:solidFill>
                  <a:srgbClr val="BA3D07"/>
                </a:solidFill>
                <a:latin typeface="DaunPenh" pitchFamily="2" charset="0"/>
                <a:cs typeface="DaunPenh" pitchFamily="2" charset="0"/>
              </a:rPr>
              <a:t>cost</a:t>
            </a:r>
            <a:r>
              <a:rPr lang="en-US" sz="3000" dirty="0">
                <a:latin typeface="DaunPenh" pitchFamily="2" charset="0"/>
                <a:cs typeface="DaunPenh" pitchFamily="2" charset="0"/>
              </a:rPr>
              <a:t>)</a:t>
            </a:r>
          </a:p>
        </p:txBody>
      </p:sp>
      <p:sp>
        <p:nvSpPr>
          <p:cNvPr id="6" name="Rectangle 5">
            <a:extLst>
              <a:ext uri="{FF2B5EF4-FFF2-40B4-BE49-F238E27FC236}">
                <a16:creationId xmlns:a16="http://schemas.microsoft.com/office/drawing/2014/main" id="{B39442C0-FB01-8743-857A-A4FA36CE2901}"/>
              </a:ext>
            </a:extLst>
          </p:cNvPr>
          <p:cNvSpPr/>
          <p:nvPr/>
        </p:nvSpPr>
        <p:spPr>
          <a:xfrm>
            <a:off x="536415" y="3980170"/>
            <a:ext cx="3417857" cy="2400657"/>
          </a:xfrm>
          <a:prstGeom prst="rect">
            <a:avLst/>
          </a:prstGeom>
        </p:spPr>
        <p:txBody>
          <a:bodyPr wrap="square">
            <a:spAutoFit/>
          </a:bodyPr>
          <a:lstStyle/>
          <a:p>
            <a:pPr algn="just"/>
            <a:r>
              <a:rPr lang="en-US" sz="3000" dirty="0">
                <a:latin typeface="DaunPenh" pitchFamily="2" charset="0"/>
                <a:cs typeface="DaunPenh" pitchFamily="2" charset="0"/>
              </a:rPr>
              <a:t>Run the dispersion model for different meteorological conditions (weights) and different combinations of active/non-active sources</a:t>
            </a:r>
          </a:p>
        </p:txBody>
      </p:sp>
      <p:sp>
        <p:nvSpPr>
          <p:cNvPr id="27" name="Rectangle 26">
            <a:extLst>
              <a:ext uri="{FF2B5EF4-FFF2-40B4-BE49-F238E27FC236}">
                <a16:creationId xmlns:a16="http://schemas.microsoft.com/office/drawing/2014/main" id="{673D139D-6FF7-7A42-986D-F7C9403E45E7}"/>
              </a:ext>
            </a:extLst>
          </p:cNvPr>
          <p:cNvSpPr/>
          <p:nvPr/>
        </p:nvSpPr>
        <p:spPr>
          <a:xfrm>
            <a:off x="541013" y="1883509"/>
            <a:ext cx="4194640" cy="1138773"/>
          </a:xfrm>
          <a:prstGeom prst="rect">
            <a:avLst/>
          </a:prstGeom>
        </p:spPr>
        <p:txBody>
          <a:bodyPr wrap="square">
            <a:spAutoFit/>
          </a:bodyPr>
          <a:lstStyle/>
          <a:p>
            <a:pPr algn="just"/>
            <a:r>
              <a:rPr lang="en-US" sz="3000" b="0" i="0" dirty="0">
                <a:latin typeface="DaunPenh" pitchFamily="2" charset="0"/>
                <a:cs typeface="DaunPenh" pitchFamily="2" charset="0"/>
              </a:rPr>
              <a:t>Simulate </a:t>
            </a:r>
            <a:r>
              <a:rPr lang="en-US" sz="3600" b="1" i="0" dirty="0">
                <a:latin typeface="DaunPenh" pitchFamily="2" charset="0"/>
                <a:cs typeface="DaunPenh" pitchFamily="2" charset="0"/>
              </a:rPr>
              <a:t>X</a:t>
            </a:r>
            <a:r>
              <a:rPr lang="en-US" sz="3000" dirty="0">
                <a:latin typeface="DaunPenh" pitchFamily="2" charset="0"/>
                <a:cs typeface="DaunPenh" pitchFamily="2" charset="0"/>
              </a:rPr>
              <a:t> point-sources. Assume </a:t>
            </a:r>
            <a:r>
              <a:rPr lang="en-US" sz="3200" b="1" dirty="0">
                <a:latin typeface="DaunPenh" pitchFamily="2" charset="0"/>
                <a:cs typeface="DaunPenh" pitchFamily="2" charset="0"/>
              </a:rPr>
              <a:t>Y </a:t>
            </a:r>
            <a:r>
              <a:rPr lang="en-US" sz="3000" dirty="0">
                <a:latin typeface="DaunPenh" pitchFamily="2" charset="0"/>
                <a:cs typeface="DaunPenh" pitchFamily="2" charset="0"/>
              </a:rPr>
              <a:t>optional sensors locations exist </a:t>
            </a:r>
          </a:p>
        </p:txBody>
      </p:sp>
    </p:spTree>
    <p:extLst>
      <p:ext uri="{BB962C8B-B14F-4D97-AF65-F5344CB8AC3E}">
        <p14:creationId xmlns:p14="http://schemas.microsoft.com/office/powerpoint/2010/main" val="2139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a:xfrm>
            <a:off x="613611" y="405232"/>
            <a:ext cx="11450052" cy="1325563"/>
          </a:xfrm>
        </p:spPr>
        <p:txBody>
          <a:bodyPr>
            <a:normAutofit fontScale="90000"/>
          </a:bodyPr>
          <a:lstStyle/>
          <a:p>
            <a:r>
              <a:rPr lang="en-US" sz="7200" dirty="0">
                <a:solidFill>
                  <a:schemeClr val="tx1">
                    <a:lumMod val="85000"/>
                    <a:lumOff val="15000"/>
                  </a:schemeClr>
                </a:solidFill>
                <a:latin typeface="DaunPenh" pitchFamily="2" charset="0"/>
                <a:cs typeface="DaunPenh" pitchFamily="2" charset="0"/>
              </a:rPr>
              <a:t>Maximize </a:t>
            </a:r>
            <a:r>
              <a:rPr lang="en-US" sz="7200" dirty="0">
                <a:solidFill>
                  <a:srgbClr val="E94C00"/>
                </a:solidFill>
                <a:latin typeface="DaunPenh" pitchFamily="2" charset="0"/>
                <a:cs typeface="DaunPenh" pitchFamily="2" charset="0"/>
              </a:rPr>
              <a:t>PED </a:t>
            </a:r>
            <a:r>
              <a:rPr lang="en-US" sz="3600" dirty="0">
                <a:latin typeface="DaunPenh" pitchFamily="2" charset="0"/>
                <a:cs typeface="DaunPenh" pitchFamily="2" charset="0"/>
              </a:rPr>
              <a:t>(objective 1)   </a:t>
            </a:r>
            <a:r>
              <a:rPr lang="en-US" sz="12800" dirty="0">
                <a:solidFill>
                  <a:schemeClr val="tx1">
                    <a:lumMod val="85000"/>
                    <a:lumOff val="15000"/>
                  </a:schemeClr>
                </a:solidFill>
                <a:latin typeface="DaunPenh" pitchFamily="2" charset="0"/>
                <a:cs typeface="DaunPenh" pitchFamily="2" charset="0"/>
              </a:rPr>
              <a:t>|</a:t>
            </a:r>
            <a:r>
              <a:rPr lang="en-US" sz="7200" dirty="0">
                <a:solidFill>
                  <a:schemeClr val="tx1">
                    <a:lumMod val="85000"/>
                    <a:lumOff val="15000"/>
                  </a:schemeClr>
                </a:solidFill>
                <a:latin typeface="DaunPenh" pitchFamily="2" charset="0"/>
                <a:cs typeface="DaunPenh" pitchFamily="2" charset="0"/>
              </a:rPr>
              <a:t>  Minimize cost </a:t>
            </a:r>
            <a:r>
              <a:rPr lang="en-US" sz="3600" dirty="0">
                <a:latin typeface="DaunPenh" pitchFamily="2" charset="0"/>
                <a:cs typeface="DaunPenh" pitchFamily="2" charset="0"/>
              </a:rPr>
              <a:t>(objective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308492" y="1889477"/>
                <a:ext cx="5787508" cy="4351338"/>
              </a:xfrm>
            </p:spPr>
            <p:txBody>
              <a:bodyPr>
                <a:normAutofit/>
              </a:bodyPr>
              <a:lstStyle/>
              <a:p>
                <a:pPr marL="0" indent="0" algn="just">
                  <a:buNone/>
                </a:pPr>
                <a:r>
                  <a:rPr lang="en-US" sz="3000" dirty="0">
                    <a:latin typeface="DaunPenh" pitchFamily="2" charset="0"/>
                    <a:cs typeface="DaunPenh" pitchFamily="2" charset="0"/>
                  </a:rPr>
                  <a:t>Pairwise Euclidean Distance (PED) - a criterion that incorporates the sensitivity of the deployed network to changes in the source term – </a:t>
                </a:r>
              </a:p>
              <a:p>
                <a:pPr marL="0" indent="0" algn="just">
                  <a:buNone/>
                </a:pPr>
                <a:endParaRPr lang="en-US" sz="3000" dirty="0">
                  <a:latin typeface="DaunPenh" pitchFamily="2" charset="0"/>
                  <a:cs typeface="DaunPenh" pitchFamily="2" charset="0"/>
                </a:endParaRPr>
              </a:p>
              <a:p>
                <a:pPr marL="0" indent="0">
                  <a:buNone/>
                </a:pPr>
                <a14:m>
                  <m:oMath xmlns:m="http://schemas.openxmlformats.org/officeDocument/2006/math">
                    <m:sSub>
                      <m:sSubPr>
                        <m:ctrlPr>
                          <a:rPr lang="en-US" i="1">
                            <a:latin typeface="Cambria Math" panose="02040503050406030204" pitchFamily="18" charset="0"/>
                            <a:cs typeface="DaunPenh" pitchFamily="2" charset="0"/>
                          </a:rPr>
                        </m:ctrlPr>
                      </m:sSubPr>
                      <m:e>
                        <m:r>
                          <m:rPr>
                            <m:sty m:val="p"/>
                          </m:rPr>
                          <a:rPr lang="en-US">
                            <a:latin typeface="Cambria Math" panose="02040503050406030204" pitchFamily="18" charset="0"/>
                            <a:cs typeface="DaunPenh" pitchFamily="2" charset="0"/>
                          </a:rPr>
                          <m:t>PED</m:t>
                        </m:r>
                      </m:e>
                      <m:sub>
                        <m:sSup>
                          <m:sSupPr>
                            <m:ctrlPr>
                              <a:rPr lang="en-US" i="1">
                                <a:latin typeface="Cambria Math" panose="02040503050406030204" pitchFamily="18" charset="0"/>
                                <a:cs typeface="DaunPenh" pitchFamily="2" charset="0"/>
                              </a:rPr>
                            </m:ctrlPr>
                          </m:sSupPr>
                          <m:e>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r>
                          <a:rPr lang="en-US">
                            <a:latin typeface="Cambria Math" panose="02040503050406030204" pitchFamily="18" charset="0"/>
                            <a:cs typeface="DaunPenh" pitchFamily="2" charset="0"/>
                          </a:rPr>
                          <m:t>}</m:t>
                        </m:r>
                      </m:sub>
                    </m:sSub>
                    <m:r>
                      <a:rPr lang="en-US">
                        <a:latin typeface="Cambria Math" panose="02040503050406030204" pitchFamily="18" charset="0"/>
                        <a:cs typeface="DaunPenh" pitchFamily="2" charset="0"/>
                      </a:rPr>
                      <m:t>=</m:t>
                    </m:r>
                    <m:rad>
                      <m:radPr>
                        <m:degHide m:val="on"/>
                        <m:ctrlPr>
                          <a:rPr lang="en-US" i="1">
                            <a:latin typeface="Cambria Math" panose="02040503050406030204" pitchFamily="18" charset="0"/>
                            <a:cs typeface="DaunPenh" pitchFamily="2" charset="0"/>
                          </a:rPr>
                        </m:ctrlPr>
                      </m:radPr>
                      <m:deg/>
                      <m:e>
                        <m:nary>
                          <m:naryPr>
                            <m:chr m:val="∑"/>
                            <m:limLoc m:val="undOvr"/>
                            <m:ctrlPr>
                              <a:rPr lang="en-US" i="1">
                                <a:latin typeface="Cambria Math" panose="02040503050406030204" pitchFamily="18" charset="0"/>
                                <a:cs typeface="DaunPenh" pitchFamily="2" charset="0"/>
                              </a:rPr>
                            </m:ctrlPr>
                          </m:naryPr>
                          <m:sub>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=1</m:t>
                            </m:r>
                          </m:sub>
                          <m:sup>
                            <m:r>
                              <a:rPr lang="en-US">
                                <a:latin typeface="Cambria Math" panose="02040503050406030204" pitchFamily="18" charset="0"/>
                                <a:cs typeface="DaunPenh" pitchFamily="2" charset="0"/>
                              </a:rPr>
                              <m:t>|</m:t>
                            </m:r>
                            <m:r>
                              <m:rPr>
                                <m:sty m:val="p"/>
                              </m:rPr>
                              <a:rPr lang="en-US">
                                <a:latin typeface="Cambria Math" panose="02040503050406030204" pitchFamily="18" charset="0"/>
                                <a:cs typeface="DaunPenh" pitchFamily="2" charset="0"/>
                              </a:rPr>
                              <m:t>R</m:t>
                            </m:r>
                            <m:r>
                              <a:rPr lang="en-US">
                                <a:latin typeface="Cambria Math" panose="02040503050406030204" pitchFamily="18" charset="0"/>
                                <a:cs typeface="DaunPenh" pitchFamily="2" charset="0"/>
                              </a:rPr>
                              <m:t>|</m:t>
                            </m:r>
                          </m:sup>
                          <m:e>
                            <m:sSup>
                              <m:sSupPr>
                                <m:ctrlPr>
                                  <a:rPr lang="en-US" i="1">
                                    <a:latin typeface="Cambria Math" panose="02040503050406030204" pitchFamily="18" charset="0"/>
                                    <a:cs typeface="DaunPenh" pitchFamily="2" charset="0"/>
                                  </a:rPr>
                                </m:ctrlPr>
                              </m:sSupPr>
                              <m:e>
                                <m:d>
                                  <m:dPr>
                                    <m:ctrlPr>
                                      <a:rPr lang="en-US" i="1">
                                        <a:latin typeface="Cambria Math" panose="02040503050406030204" pitchFamily="18" charset="0"/>
                                        <a:cs typeface="DaunPenh" pitchFamily="2" charset="0"/>
                                      </a:rPr>
                                    </m:ctrlPr>
                                  </m:dPr>
                                  <m:e>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r>
                                      <a:rPr lang="en-US">
                                        <a:latin typeface="Cambria Math" panose="02040503050406030204" pitchFamily="18" charset="0"/>
                                        <a:cs typeface="DaunPenh" pitchFamily="2" charset="0"/>
                                      </a:rPr>
                                      <m:t>−</m:t>
                                    </m:r>
                                    <m:sSubSup>
                                      <m:sSubSupPr>
                                        <m:ctrlPr>
                                          <a:rPr lang="en-US" i="1">
                                            <a:latin typeface="Cambria Math" panose="02040503050406030204" pitchFamily="18" charset="0"/>
                                            <a:cs typeface="DaunPenh" pitchFamily="2" charset="0"/>
                                          </a:rPr>
                                        </m:ctrlPr>
                                      </m:sSubSupPr>
                                      <m:e>
                                        <m:r>
                                          <m:rPr>
                                            <m:sty m:val="p"/>
                                          </m:rPr>
                                          <a:rPr lang="en-US">
                                            <a:latin typeface="Cambria Math" panose="02040503050406030204" pitchFamily="18" charset="0"/>
                                            <a:cs typeface="DaunPenh" pitchFamily="2" charset="0"/>
                                          </a:rPr>
                                          <m:t>C</m:t>
                                        </m:r>
                                      </m:e>
                                      <m:sub>
                                        <m:r>
                                          <m:rPr>
                                            <m:sty m:val="p"/>
                                          </m:rPr>
                                          <a:rPr lang="en-US">
                                            <a:latin typeface="Cambria Math" panose="02040503050406030204" pitchFamily="18" charset="0"/>
                                            <a:cs typeface="DaunPenh" pitchFamily="2" charset="0"/>
                                          </a:rPr>
                                          <m:t>r</m:t>
                                        </m:r>
                                      </m:sub>
                                      <m:sup>
                                        <m:d>
                                          <m:dPr>
                                            <m:begChr m:val="{"/>
                                            <m:endChr m:val="}"/>
                                            <m:ctrlPr>
                                              <a:rPr lang="en-US" i="1">
                                                <a:latin typeface="Cambria Math" panose="02040503050406030204" pitchFamily="18" charset="0"/>
                                                <a:cs typeface="DaunPenh" pitchFamily="2" charset="0"/>
                                              </a:rPr>
                                            </m:ctrlPr>
                                          </m:dPr>
                                          <m:e>
                                            <m:sSup>
                                              <m:sSupPr>
                                                <m:ctrlPr>
                                                  <a:rPr lang="en-US" i="1">
                                                    <a:latin typeface="Cambria Math" panose="02040503050406030204" pitchFamily="18" charset="0"/>
                                                    <a:cs typeface="DaunPenh" pitchFamily="2" charset="0"/>
                                                  </a:rPr>
                                                </m:ctrlPr>
                                              </m:sSupPr>
                                              <m:e>
                                                <m:r>
                                                  <m:rPr>
                                                    <m:sty m:val="p"/>
                                                  </m:rPr>
                                                  <a:rPr lang="en-US">
                                                    <a:latin typeface="Cambria Math" panose="02040503050406030204" pitchFamily="18" charset="0"/>
                                                    <a:cs typeface="DaunPenh" pitchFamily="2" charset="0"/>
                                                  </a:rPr>
                                                  <m:t>S</m:t>
                                                </m:r>
                                              </m:e>
                                              <m:sup>
                                                <m:r>
                                                  <a:rPr lang="en-US">
                                                    <a:latin typeface="Cambria Math" panose="02040503050406030204" pitchFamily="18" charset="0"/>
                                                    <a:cs typeface="DaunPenh" pitchFamily="2" charset="0"/>
                                                  </a:rPr>
                                                  <m:t>′′</m:t>
                                                </m:r>
                                              </m:sup>
                                            </m:sSup>
                                          </m:e>
                                        </m:d>
                                      </m:sup>
                                    </m:sSubSup>
                                  </m:e>
                                </m:d>
                              </m:e>
                              <m:sup>
                                <m:r>
                                  <a:rPr lang="en-US">
                                    <a:latin typeface="Cambria Math" panose="02040503050406030204" pitchFamily="18" charset="0"/>
                                    <a:cs typeface="DaunPenh" pitchFamily="2" charset="0"/>
                                  </a:rPr>
                                  <m:t>2</m:t>
                                </m:r>
                              </m:sup>
                            </m:sSup>
                          </m:e>
                        </m:nary>
                      </m:e>
                    </m:rad>
                  </m:oMath>
                </a14:m>
                <a:r>
                  <a:rPr lang="en-US" sz="3200" dirty="0">
                    <a:latin typeface="DaunPenh" pitchFamily="2" charset="0"/>
                    <a:cs typeface="DaunPenh" pitchFamily="2" charset="0"/>
                  </a:rPr>
                  <a:t> </a:t>
                </a:r>
                <a:endParaRPr lang="en-US" sz="3000" dirty="0">
                  <a:latin typeface="DaunPenh" pitchFamily="2" charset="0"/>
                  <a:cs typeface="DaunPenh" pitchFamily="2" charset="0"/>
                </a:endParaRPr>
              </a:p>
            </p:txBody>
          </p:sp>
        </mc:Choice>
        <mc:Fallback xmlns="">
          <p:sp>
            <p:nvSpPr>
              <p:cNvPr id="3" name="Content Placeholder 2">
                <a:extLst>
                  <a:ext uri="{FF2B5EF4-FFF2-40B4-BE49-F238E27FC236}">
                    <a16:creationId xmlns:a16="http://schemas.microsoft.com/office/drawing/2014/main" id="{73BBF58E-4760-C940-8135-E435BD52FE67}"/>
                  </a:ext>
                </a:extLst>
              </p:cNvPr>
              <p:cNvSpPr>
                <a:spLocks noGrp="1" noRot="1" noChangeAspect="1" noMove="1" noResize="1" noEditPoints="1" noAdjustHandles="1" noChangeArrowheads="1" noChangeShapeType="1" noTextEdit="1"/>
              </p:cNvSpPr>
              <p:nvPr>
                <p:ph idx="1"/>
              </p:nvPr>
            </p:nvSpPr>
            <p:spPr>
              <a:xfrm>
                <a:off x="308492" y="1889477"/>
                <a:ext cx="5787508" cy="4351338"/>
              </a:xfrm>
              <a:blipFill>
                <a:blip r:embed="rId3"/>
                <a:stretch>
                  <a:fillRect l="-2412" t="-2041" r="-24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96E052-2C88-6E49-9F04-A008312DBA42}"/>
              </a:ext>
            </a:extLst>
          </p:cNvPr>
          <p:cNvSpPr>
            <a:spLocks noGrp="1"/>
          </p:cNvSpPr>
          <p:nvPr>
            <p:ph type="sldNum" sz="quarter" idx="12"/>
          </p:nvPr>
        </p:nvSpPr>
        <p:spPr/>
        <p:txBody>
          <a:bodyPr/>
          <a:lstStyle/>
          <a:p>
            <a:fld id="{CBA4AC6D-9836-9F4A-961A-ECAC0CEAF37F}" type="slidenum">
              <a:rPr lang="en-US" smtClean="0"/>
              <a:t>48</a:t>
            </a:fld>
            <a:endParaRPr lang="en-US"/>
          </a:p>
        </p:txBody>
      </p:sp>
      <p:grpSp>
        <p:nvGrpSpPr>
          <p:cNvPr id="5" name="Group 4">
            <a:extLst>
              <a:ext uri="{FF2B5EF4-FFF2-40B4-BE49-F238E27FC236}">
                <a16:creationId xmlns:a16="http://schemas.microsoft.com/office/drawing/2014/main" id="{79665ABC-52FF-A048-919C-F8C811E4906D}"/>
              </a:ext>
            </a:extLst>
          </p:cNvPr>
          <p:cNvGrpSpPr/>
          <p:nvPr/>
        </p:nvGrpSpPr>
        <p:grpSpPr>
          <a:xfrm>
            <a:off x="9433560" y="6293521"/>
            <a:ext cx="2432304" cy="523220"/>
            <a:chOff x="219456" y="6382512"/>
            <a:chExt cx="2432304" cy="523220"/>
          </a:xfrm>
        </p:grpSpPr>
        <p:cxnSp>
          <p:nvCxnSpPr>
            <p:cNvPr id="6" name="Straight Connector 5">
              <a:extLst>
                <a:ext uri="{FF2B5EF4-FFF2-40B4-BE49-F238E27FC236}">
                  <a16:creationId xmlns:a16="http://schemas.microsoft.com/office/drawing/2014/main" id="{1E55F280-999A-ED4E-87C8-72628604E4E8}"/>
                </a:ext>
              </a:extLst>
            </p:cNvPr>
            <p:cNvCxnSpPr/>
            <p:nvPr/>
          </p:nvCxnSpPr>
          <p:spPr>
            <a:xfrm>
              <a:off x="219456" y="6382512"/>
              <a:ext cx="2432304" cy="0"/>
            </a:xfrm>
            <a:prstGeom prst="line">
              <a:avLst/>
            </a:prstGeom>
            <a:ln w="15875">
              <a:solidFill>
                <a:srgbClr val="E94C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A150F10-D2B1-5943-BD2C-AC4E8ADD99DE}"/>
                </a:ext>
              </a:extLst>
            </p:cNvPr>
            <p:cNvSpPr/>
            <p:nvPr/>
          </p:nvSpPr>
          <p:spPr>
            <a:xfrm>
              <a:off x="402336" y="6382512"/>
              <a:ext cx="1067921" cy="523220"/>
            </a:xfrm>
            <a:prstGeom prst="rect">
              <a:avLst/>
            </a:prstGeom>
          </p:spPr>
          <p:txBody>
            <a:bodyPr wrap="none">
              <a:spAutoFit/>
            </a:bodyPr>
            <a:lstStyle/>
            <a:p>
              <a:r>
                <a:rPr lang="en-US" sz="2800" dirty="0">
                  <a:solidFill>
                    <a:srgbClr val="E94C00"/>
                  </a:solidFill>
                  <a:latin typeface="DaunPenh" pitchFamily="2" charset="0"/>
                  <a:cs typeface="DaunPenh" pitchFamily="2" charset="0"/>
                </a:rPr>
                <a:t>Methods</a:t>
              </a:r>
              <a:endParaRPr lang="en-US" sz="2800" dirty="0">
                <a:solidFill>
                  <a:srgbClr val="E94C00"/>
                </a:solidFill>
              </a:endParaRPr>
            </a:p>
          </p:txBody>
        </p:sp>
      </p:grpSp>
      <p:graphicFrame>
        <p:nvGraphicFramePr>
          <p:cNvPr id="12" name="Table 11">
            <a:extLst>
              <a:ext uri="{FF2B5EF4-FFF2-40B4-BE49-F238E27FC236}">
                <a16:creationId xmlns:a16="http://schemas.microsoft.com/office/drawing/2014/main" id="{2DF8116F-9A41-AE4D-9FC7-9B6C79699E8B}"/>
              </a:ext>
            </a:extLst>
          </p:cNvPr>
          <p:cNvGraphicFramePr>
            <a:graphicFrameLocks noGrp="1"/>
          </p:cNvGraphicFramePr>
          <p:nvPr/>
        </p:nvGraphicFramePr>
        <p:xfrm>
          <a:off x="7394847" y="3340984"/>
          <a:ext cx="3958953" cy="2651760"/>
        </p:xfrm>
        <a:graphic>
          <a:graphicData uri="http://schemas.openxmlformats.org/drawingml/2006/table">
            <a:tbl>
              <a:tblPr firstRow="1" bandRow="1">
                <a:tableStyleId>{5C22544A-7EE6-4342-B048-85BDC9FD1C3A}</a:tableStyleId>
              </a:tblPr>
              <a:tblGrid>
                <a:gridCol w="1319651">
                  <a:extLst>
                    <a:ext uri="{9D8B030D-6E8A-4147-A177-3AD203B41FA5}">
                      <a16:colId xmlns:a16="http://schemas.microsoft.com/office/drawing/2014/main" val="2363984331"/>
                    </a:ext>
                  </a:extLst>
                </a:gridCol>
                <a:gridCol w="1319651">
                  <a:extLst>
                    <a:ext uri="{9D8B030D-6E8A-4147-A177-3AD203B41FA5}">
                      <a16:colId xmlns:a16="http://schemas.microsoft.com/office/drawing/2014/main" val="3431014344"/>
                    </a:ext>
                  </a:extLst>
                </a:gridCol>
                <a:gridCol w="1319651">
                  <a:extLst>
                    <a:ext uri="{9D8B030D-6E8A-4147-A177-3AD203B41FA5}">
                      <a16:colId xmlns:a16="http://schemas.microsoft.com/office/drawing/2014/main" val="2049552392"/>
                    </a:ext>
                  </a:extLst>
                </a:gridCol>
              </a:tblGrid>
              <a:tr h="762217">
                <a:tc>
                  <a:txBody>
                    <a:bodyPr/>
                    <a:lstStyle/>
                    <a:p>
                      <a:pPr algn="ctr"/>
                      <a:r>
                        <a:rPr lang="en-US" sz="2400" kern="1200" dirty="0">
                          <a:solidFill>
                            <a:schemeClr val="bg1"/>
                          </a:solidFill>
                          <a:latin typeface="DaunPenh" pitchFamily="2" charset="0"/>
                          <a:ea typeface="+mn-ea"/>
                          <a:cs typeface="DaunPenh" pitchFamily="2" charset="0"/>
                        </a:rPr>
                        <a:t>Detection threshold</a:t>
                      </a:r>
                    </a:p>
                  </a:txBody>
                  <a:tcPr/>
                </a:tc>
                <a:tc>
                  <a:txBody>
                    <a:bodyPr/>
                    <a:lstStyle/>
                    <a:p>
                      <a:pPr algn="ctr"/>
                      <a:r>
                        <a:rPr lang="en-US" sz="2400" kern="1200" dirty="0">
                          <a:solidFill>
                            <a:schemeClr val="bg1"/>
                          </a:solidFill>
                          <a:latin typeface="DaunPenh" pitchFamily="2" charset="0"/>
                          <a:ea typeface="+mn-ea"/>
                          <a:cs typeface="DaunPenh" pitchFamily="2" charset="0"/>
                        </a:rPr>
                        <a:t>Dynamic range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latin typeface="DaunPenh" pitchFamily="2" charset="0"/>
                          <a:ea typeface="+mn-ea"/>
                          <a:cs typeface="DaunPenh" pitchFamily="2" charset="0"/>
                        </a:rPr>
                        <a:t>Price ($)</a:t>
                      </a:r>
                    </a:p>
                  </a:txBody>
                  <a:tcPr/>
                </a:tc>
                <a:extLst>
                  <a:ext uri="{0D108BD9-81ED-4DB2-BD59-A6C34878D82A}">
                    <a16:rowId xmlns:a16="http://schemas.microsoft.com/office/drawing/2014/main" val="4165411319"/>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1000</a:t>
                      </a:r>
                    </a:p>
                  </a:txBody>
                  <a:tcPr/>
                </a:tc>
                <a:extLst>
                  <a:ext uri="{0D108BD9-81ED-4DB2-BD59-A6C34878D82A}">
                    <a16:rowId xmlns:a16="http://schemas.microsoft.com/office/drawing/2014/main" val="2981671622"/>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500</a:t>
                      </a:r>
                    </a:p>
                  </a:txBody>
                  <a:tcPr/>
                </a:tc>
                <a:extLst>
                  <a:ext uri="{0D108BD9-81ED-4DB2-BD59-A6C34878D82A}">
                    <a16:rowId xmlns:a16="http://schemas.microsoft.com/office/drawing/2014/main" val="2327336720"/>
                  </a:ext>
                </a:extLst>
              </a:tr>
              <a:tr h="423454">
                <a:tc>
                  <a:txBody>
                    <a:bodyPr/>
                    <a:lstStyle/>
                    <a:p>
                      <a:r>
                        <a:rPr lang="en-US" sz="2400" kern="1200" dirty="0">
                          <a:solidFill>
                            <a:schemeClr val="tx1"/>
                          </a:solidFill>
                          <a:latin typeface="DaunPenh" pitchFamily="2" charset="0"/>
                          <a:ea typeface="+mn-ea"/>
                          <a:cs typeface="DaunPenh" pitchFamily="2" charset="0"/>
                        </a:rPr>
                        <a:t>high</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250</a:t>
                      </a:r>
                    </a:p>
                  </a:txBody>
                  <a:tcPr/>
                </a:tc>
                <a:extLst>
                  <a:ext uri="{0D108BD9-81ED-4DB2-BD59-A6C34878D82A}">
                    <a16:rowId xmlns:a16="http://schemas.microsoft.com/office/drawing/2014/main" val="4005114888"/>
                  </a:ext>
                </a:extLst>
              </a:tr>
              <a:tr h="423454">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low</a:t>
                      </a:r>
                    </a:p>
                  </a:txBody>
                  <a:tcPr/>
                </a:tc>
                <a:tc>
                  <a:txBody>
                    <a:bodyPr/>
                    <a:lstStyle/>
                    <a:p>
                      <a:r>
                        <a:rPr lang="en-US" sz="2400" kern="1200" dirty="0">
                          <a:solidFill>
                            <a:schemeClr val="tx1"/>
                          </a:solidFill>
                          <a:latin typeface="DaunPenh" pitchFamily="2" charset="0"/>
                          <a:ea typeface="+mn-ea"/>
                          <a:cs typeface="DaunPenh" pitchFamily="2" charset="0"/>
                        </a:rPr>
                        <a:t>50</a:t>
                      </a:r>
                    </a:p>
                  </a:txBody>
                  <a:tcPr/>
                </a:tc>
                <a:extLst>
                  <a:ext uri="{0D108BD9-81ED-4DB2-BD59-A6C34878D82A}">
                    <a16:rowId xmlns:a16="http://schemas.microsoft.com/office/drawing/2014/main" val="1010530703"/>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43DDF04-051F-F642-BD0B-04356EE97A49}"/>
                  </a:ext>
                </a:extLst>
              </p:cNvPr>
              <p:cNvSpPr/>
              <p:nvPr/>
            </p:nvSpPr>
            <p:spPr>
              <a:xfrm>
                <a:off x="9680608" y="1793623"/>
                <a:ext cx="1615379" cy="483594"/>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a:latin typeface="Cambria Math" panose="02040503050406030204" pitchFamily="18" charset="0"/>
                            </a:rPr>
                            <m:t>#</m:t>
                          </m:r>
                          <m:r>
                            <m:rPr>
                              <m:sty m:val="p"/>
                            </m:rPr>
                            <a:rPr lang="en-US">
                              <a:latin typeface="Cambria Math" panose="02040503050406030204" pitchFamily="18" charset="0"/>
                            </a:rPr>
                            <m:t>r</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e>
                          </m:func>
                        </m:e>
                        <m:sub>
                          <m:r>
                            <a:rPr lang="en-US">
                              <a:latin typeface="Cambria Math" panose="02040503050406030204" pitchFamily="18" charset="0"/>
                            </a:rPr>
                            <m:t> </m:t>
                          </m:r>
                        </m:sub>
                      </m:sSub>
                    </m:oMath>
                  </m:oMathPara>
                </a14:m>
                <a:endParaRPr lang="en-US" dirty="0"/>
              </a:p>
            </p:txBody>
          </p:sp>
        </mc:Choice>
        <mc:Fallback xmlns="">
          <p:sp>
            <p:nvSpPr>
              <p:cNvPr id="14" name="Rectangle 13">
                <a:extLst>
                  <a:ext uri="{FF2B5EF4-FFF2-40B4-BE49-F238E27FC236}">
                    <a16:creationId xmlns:a16="http://schemas.microsoft.com/office/drawing/2014/main" id="{043DDF04-051F-F642-BD0B-04356EE97A49}"/>
                  </a:ext>
                </a:extLst>
              </p:cNvPr>
              <p:cNvSpPr>
                <a:spLocks noRot="1" noChangeAspect="1" noMove="1" noResize="1" noEditPoints="1" noAdjustHandles="1" noChangeArrowheads="1" noChangeShapeType="1" noTextEdit="1"/>
              </p:cNvSpPr>
              <p:nvPr/>
            </p:nvSpPr>
            <p:spPr>
              <a:xfrm>
                <a:off x="9680608" y="1793623"/>
                <a:ext cx="1615379" cy="483594"/>
              </a:xfrm>
              <a:prstGeom prst="rect">
                <a:avLst/>
              </a:prstGeom>
              <a:blipFill>
                <a:blip r:embed="rId4"/>
                <a:stretch>
                  <a:fillRect/>
                </a:stretch>
              </a:blipFill>
              <a:ln>
                <a:solidFill>
                  <a:srgbClr val="E94C00"/>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3ABCE43-79BB-4A41-A815-533899BC9970}"/>
              </a:ext>
            </a:extLst>
          </p:cNvPr>
          <p:cNvSpPr/>
          <p:nvPr/>
        </p:nvSpPr>
        <p:spPr>
          <a:xfrm>
            <a:off x="6562436" y="1758421"/>
            <a:ext cx="2587568" cy="553998"/>
          </a:xfrm>
          <a:prstGeom prst="rect">
            <a:avLst/>
          </a:prstGeom>
        </p:spPr>
        <p:txBody>
          <a:bodyPr wrap="none">
            <a:spAutoFit/>
          </a:bodyPr>
          <a:lstStyle/>
          <a:p>
            <a:r>
              <a:rPr lang="en-US" sz="3000" dirty="0">
                <a:latin typeface="DaunPenh" pitchFamily="2" charset="0"/>
                <a:cs typeface="DaunPenh" pitchFamily="2" charset="0"/>
              </a:rPr>
              <a:t> Homogeneous array </a:t>
            </a:r>
            <a:endParaRPr lang="en-US" sz="300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122A7BA-BD7E-A94F-83DF-1C5FC8BA3A81}"/>
                  </a:ext>
                </a:extLst>
              </p:cNvPr>
              <p:cNvSpPr/>
              <p:nvPr/>
            </p:nvSpPr>
            <p:spPr>
              <a:xfrm>
                <a:off x="340963" y="5207417"/>
                <a:ext cx="5755037" cy="815929"/>
              </a:xfrm>
              <a:prstGeom prst="rect">
                <a:avLst/>
              </a:prstGeom>
              <a:solidFill>
                <a:schemeClr val="bg1"/>
              </a:solidFill>
              <a:ln>
                <a:solidFill>
                  <a:srgbClr val="E94C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Ψ</m:t>
                          </m:r>
                        </m:e>
                        <m:sub>
                          <m:r>
                            <m:rPr>
                              <m:sty m:val="p"/>
                            </m:rPr>
                            <a:rPr lang="en-US" sz="2000" b="0" i="0" smtClean="0">
                              <a:solidFill>
                                <a:schemeClr val="tx1"/>
                              </a:solidFill>
                              <a:latin typeface="Cambria Math" panose="02040503050406030204" pitchFamily="18" charset="0"/>
                            </a:rPr>
                            <m:t>minimal</m:t>
                          </m:r>
                          <m:r>
                            <a:rPr lang="en-US" sz="2000" b="0" i="0" smtClean="0">
                              <a:solidFill>
                                <a:schemeClr val="tx1"/>
                              </a:solidFill>
                              <a:latin typeface="Cambria Math" panose="02040503050406030204" pitchFamily="18" charset="0"/>
                            </a:rPr>
                            <m:t>_</m:t>
                          </m:r>
                          <m:r>
                            <m:rPr>
                              <m:sty m:val="p"/>
                            </m:rPr>
                            <a:rPr lang="en-US" sz="2000" b="0" i="0" smtClean="0">
                              <a:solidFill>
                                <a:schemeClr val="tx1"/>
                              </a:solidFill>
                              <a:latin typeface="Cambria Math" panose="02040503050406030204" pitchFamily="18" charset="0"/>
                            </a:rPr>
                            <m:t>PED</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max</m:t>
                              </m:r>
                              <m:r>
                                <a:rPr lang="en-US" sz="2000">
                                  <a:latin typeface="Cambria Math" panose="02040503050406030204" pitchFamily="18" charset="0"/>
                                </a:rPr>
                                <m:t>{</m:t>
                              </m:r>
                            </m:fName>
                            <m:e>
                              <m:f>
                                <m:fPr>
                                  <m:ctrlPr>
                                    <a:rPr lang="en-US" sz="2000" i="1">
                                      <a:latin typeface="Cambria Math" panose="02040503050406030204" pitchFamily="18" charset="0"/>
                                    </a:rPr>
                                  </m:ctrlPr>
                                </m:fPr>
                                <m:num>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 </m:t>
                                      </m:r>
                                    </m:sub>
                                    <m:sup/>
                                    <m:e>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min</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e>
                                              </m:d>
                                            </m:sub>
                                          </m:sSub>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PED</m:t>
                                                  </m:r>
                                                </m:e>
                                                <m:sub>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S</m:t>
                                                      </m:r>
                                                    </m:e>
                                                    <m:sup>
                                                      <m:r>
                                                        <a:rPr lang="en-US" sz="2000" i="1">
                                                          <a:latin typeface="Cambria Math" panose="02040503050406030204" pitchFamily="18" charset="0"/>
                                                        </a:rPr>
                                                        <m:t>′′</m:t>
                                                      </m:r>
                                                    </m:sup>
                                                  </m:sSup>
                                                  <m:r>
                                                    <a:rPr lang="en-US" sz="2000">
                                                      <a:latin typeface="Cambria Math" panose="02040503050406030204" pitchFamily="18" charset="0"/>
                                                    </a:rPr>
                                                    <m:t>}</m:t>
                                                  </m:r>
                                                </m:sub>
                                              </m:sSub>
                                            </m:e>
                                          </m:d>
                                        </m:e>
                                      </m:func>
                                    </m:e>
                                  </m:nary>
                                </m:num>
                                <m:den>
                                  <m:r>
                                    <m:rPr>
                                      <m:sty m:val="p"/>
                                    </m:rPr>
                                    <a:rPr lang="en-US" sz="2000">
                                      <a:latin typeface="Cambria Math" panose="02040503050406030204" pitchFamily="18" charset="0"/>
                                    </a:rPr>
                                    <m:t>NT</m:t>
                                  </m:r>
                                  <m:r>
                                    <m:rPr>
                                      <m:sty m:val="p"/>
                                    </m:rPr>
                                    <a:rPr lang="en-US" sz="2000" smtClean="0">
                                      <a:latin typeface="Cambria Math" panose="02040503050406030204" pitchFamily="18" charset="0"/>
                                    </a:rPr>
                                    <m:t>P</m:t>
                                  </m:r>
                                  <m:r>
                                    <m:rPr>
                                      <m:sty m:val="p"/>
                                    </m:rPr>
                                    <a:rPr lang="en-US" sz="2000" b="0" i="0" smtClean="0">
                                      <a:latin typeface="Cambria Math" panose="02040503050406030204" pitchFamily="18" charset="0"/>
                                    </a:rPr>
                                    <m:t>C</m:t>
                                  </m:r>
                                  <m:r>
                                    <a:rPr lang="en-US" sz="2000" b="0" i="0" baseline="30000" smtClean="0">
                                      <a:latin typeface="Cambria Math" panose="02040503050406030204" pitchFamily="18" charset="0"/>
                                    </a:rPr>
                                    <m:t>∗∗</m:t>
                                  </m:r>
                                </m:den>
                              </m:f>
                              <m:r>
                                <a:rPr lang="en-US" sz="2000">
                                  <a:latin typeface="Cambria Math" panose="02040503050406030204" pitchFamily="18" charset="0"/>
                                </a:rPr>
                                <m:t>}</m:t>
                              </m:r>
                            </m:e>
                          </m:func>
                        </m:e>
                        <m:sub>
                          <m:r>
                            <a:rPr lang="en-US" sz="2000">
                              <a:latin typeface="Cambria Math" panose="02040503050406030204" pitchFamily="18" charset="0"/>
                            </a:rPr>
                            <m:t> </m:t>
                          </m:r>
                        </m:sub>
                      </m:sSub>
                    </m:oMath>
                  </m:oMathPara>
                </a14:m>
                <a:endParaRPr lang="en-US" dirty="0"/>
              </a:p>
            </p:txBody>
          </p:sp>
        </mc:Choice>
        <mc:Fallback xmlns="">
          <p:sp>
            <p:nvSpPr>
              <p:cNvPr id="21" name="Rectangle 20">
                <a:extLst>
                  <a:ext uri="{FF2B5EF4-FFF2-40B4-BE49-F238E27FC236}">
                    <a16:creationId xmlns:a16="http://schemas.microsoft.com/office/drawing/2014/main" id="{C122A7BA-BD7E-A94F-83DF-1C5FC8BA3A81}"/>
                  </a:ext>
                </a:extLst>
              </p:cNvPr>
              <p:cNvSpPr>
                <a:spLocks noRot="1" noChangeAspect="1" noMove="1" noResize="1" noEditPoints="1" noAdjustHandles="1" noChangeArrowheads="1" noChangeShapeType="1" noTextEdit="1"/>
              </p:cNvSpPr>
              <p:nvPr/>
            </p:nvSpPr>
            <p:spPr>
              <a:xfrm>
                <a:off x="340963" y="5207417"/>
                <a:ext cx="5755037" cy="815929"/>
              </a:xfrm>
              <a:prstGeom prst="rect">
                <a:avLst/>
              </a:prstGeom>
              <a:blipFill>
                <a:blip r:embed="rId5"/>
                <a:stretch>
                  <a:fillRect t="-53030" b="-39394"/>
                </a:stretch>
              </a:blipFill>
              <a:ln>
                <a:solidFill>
                  <a:srgbClr val="E94C00"/>
                </a:solid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4C5A7FA4-BCB6-8E4C-B2C9-E225847350AF}"/>
              </a:ext>
            </a:extLst>
          </p:cNvPr>
          <p:cNvSpPr/>
          <p:nvPr/>
        </p:nvSpPr>
        <p:spPr>
          <a:xfrm>
            <a:off x="223095" y="6349933"/>
            <a:ext cx="4442242" cy="369332"/>
          </a:xfrm>
          <a:prstGeom prst="rect">
            <a:avLst/>
          </a:prstGeom>
        </p:spPr>
        <p:txBody>
          <a:bodyPr wrap="none">
            <a:spAutoFit/>
          </a:bodyPr>
          <a:lstStyle/>
          <a:p>
            <a:r>
              <a:rPr lang="en-US" dirty="0">
                <a:solidFill>
                  <a:srgbClr val="000000"/>
                </a:solidFill>
                <a:latin typeface="David" panose="020E0502060401010101" pitchFamily="34" charset="-79"/>
                <a:ea typeface="Times New Roman" panose="02020603050405020304" pitchFamily="18" charset="0"/>
              </a:rPr>
              <a:t>**Number of Transformation-Pair Categories </a:t>
            </a:r>
            <a:endParaRPr lang="en-US" dirty="0"/>
          </a:p>
        </p:txBody>
      </p:sp>
      <p:sp>
        <p:nvSpPr>
          <p:cNvPr id="27" name="Rectangle 26">
            <a:extLst>
              <a:ext uri="{FF2B5EF4-FFF2-40B4-BE49-F238E27FC236}">
                <a16:creationId xmlns:a16="http://schemas.microsoft.com/office/drawing/2014/main" id="{300379E1-EB7A-D942-84E3-6966B6F83887}"/>
              </a:ext>
            </a:extLst>
          </p:cNvPr>
          <p:cNvSpPr/>
          <p:nvPr/>
        </p:nvSpPr>
        <p:spPr>
          <a:xfrm>
            <a:off x="6562436" y="2515515"/>
            <a:ext cx="2643672" cy="553998"/>
          </a:xfrm>
          <a:prstGeom prst="rect">
            <a:avLst/>
          </a:prstGeom>
        </p:spPr>
        <p:txBody>
          <a:bodyPr wrap="none">
            <a:spAutoFit/>
          </a:bodyPr>
          <a:lstStyle/>
          <a:p>
            <a:r>
              <a:rPr lang="en-US" sz="3000" dirty="0">
                <a:latin typeface="DaunPenh" pitchFamily="2" charset="0"/>
                <a:cs typeface="DaunPenh" pitchFamily="2" charset="0"/>
              </a:rPr>
              <a:t> Heterogeneous array </a:t>
            </a:r>
            <a:endParaRPr lang="en-US" sz="30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B1C4E5-4E87-A245-9D97-3B127FD54EB0}"/>
                  </a:ext>
                </a:extLst>
              </p:cNvPr>
              <p:cNvSpPr/>
              <p:nvPr/>
            </p:nvSpPr>
            <p:spPr>
              <a:xfrm>
                <a:off x="9082596" y="2400740"/>
                <a:ext cx="3025572" cy="668773"/>
              </a:xfrm>
              <a:prstGeom prst="rect">
                <a:avLst/>
              </a:prstGeom>
              <a:ln>
                <a:solidFill>
                  <a:srgbClr val="E94C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Ψ</m:t>
                          </m:r>
                        </m:e>
                        <m:sub>
                          <m:r>
                            <m:rPr>
                              <m:sty m:val="p"/>
                            </m:rPr>
                            <a:rPr lang="en-US" b="0" i="0" smtClean="0">
                              <a:latin typeface="Cambria Math" panose="02040503050406030204" pitchFamily="18" charset="0"/>
                            </a:rPr>
                            <m:t>total</m:t>
                          </m:r>
                          <m:r>
                            <a:rPr lang="en-US" b="0" i="0" smtClean="0">
                              <a:latin typeface="Cambria Math" panose="02040503050406030204" pitchFamily="18" charset="0"/>
                            </a:rPr>
                            <m:t>_</m:t>
                          </m:r>
                          <m:r>
                            <m:rPr>
                              <m:sty m:val="p"/>
                            </m:rPr>
                            <a:rPr lang="en-US" b="0" i="0" smtClean="0">
                              <a:latin typeface="Cambria Math" panose="02040503050406030204" pitchFamily="18" charset="0"/>
                            </a:rPr>
                            <m:t>price</m:t>
                          </m:r>
                        </m:sub>
                      </m:sSub>
                      <m:r>
                        <a:rPr lang="en-US">
                          <a:latin typeface="Cambria Math" panose="02040503050406030204" pitchFamily="18" charset="0"/>
                        </a:rPr>
                        <m:t>=</m:t>
                      </m:r>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R</m:t>
                                      </m:r>
                                    </m:e>
                                  </m:d>
                                </m:lim>
                              </m:limLow>
                            </m:fName>
                            <m:e>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𝑟</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e>
                              </m:nary>
                              <m:r>
                                <a:rPr lang="en-US" b="0" i="1" smtClean="0">
                                  <a:latin typeface="Cambria Math" panose="02040503050406030204" pitchFamily="18" charset="0"/>
                                </a:rPr>
                                <m:t>}</m:t>
                              </m:r>
                            </m:e>
                          </m:func>
                        </m:e>
                        <m:sub>
                          <m:r>
                            <a:rPr lang="en-US">
                              <a:latin typeface="Cambria Math" panose="02040503050406030204" pitchFamily="18" charset="0"/>
                            </a:rPr>
                            <m:t> </m:t>
                          </m:r>
                        </m:sub>
                      </m:sSub>
                    </m:oMath>
                  </m:oMathPara>
                </a14:m>
                <a:endParaRPr lang="en-US" dirty="0"/>
              </a:p>
            </p:txBody>
          </p:sp>
        </mc:Choice>
        <mc:Fallback xmlns="">
          <p:sp>
            <p:nvSpPr>
              <p:cNvPr id="28" name="Rectangle 27">
                <a:extLst>
                  <a:ext uri="{FF2B5EF4-FFF2-40B4-BE49-F238E27FC236}">
                    <a16:creationId xmlns:a16="http://schemas.microsoft.com/office/drawing/2014/main" id="{81B1C4E5-4E87-A245-9D97-3B127FD54EB0}"/>
                  </a:ext>
                </a:extLst>
              </p:cNvPr>
              <p:cNvSpPr>
                <a:spLocks noRot="1" noChangeAspect="1" noMove="1" noResize="1" noEditPoints="1" noAdjustHandles="1" noChangeArrowheads="1" noChangeShapeType="1" noTextEdit="1"/>
              </p:cNvSpPr>
              <p:nvPr/>
            </p:nvSpPr>
            <p:spPr>
              <a:xfrm>
                <a:off x="9082596" y="2400740"/>
                <a:ext cx="3025572" cy="668773"/>
              </a:xfrm>
              <a:prstGeom prst="rect">
                <a:avLst/>
              </a:prstGeom>
              <a:blipFill>
                <a:blip r:embed="rId6"/>
                <a:stretch>
                  <a:fillRect t="-132727" b="-200000"/>
                </a:stretch>
              </a:blipFill>
              <a:ln>
                <a:solidFill>
                  <a:srgbClr val="E94C00"/>
                </a:solidFill>
              </a:ln>
            </p:spPr>
            <p:txBody>
              <a:bodyPr/>
              <a:lstStyle/>
              <a:p>
                <a:r>
                  <a:rPr lang="en-US">
                    <a:noFill/>
                  </a:rPr>
                  <a:t> </a:t>
                </a:r>
              </a:p>
            </p:txBody>
          </p:sp>
        </mc:Fallback>
      </mc:AlternateContent>
    </p:spTree>
    <p:extLst>
      <p:ext uri="{BB962C8B-B14F-4D97-AF65-F5344CB8AC3E}">
        <p14:creationId xmlns:p14="http://schemas.microsoft.com/office/powerpoint/2010/main" val="427828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33ED61-3CD7-A841-944A-10F894D1F5B1}"/>
              </a:ext>
            </a:extLst>
          </p:cNvPr>
          <p:cNvSpPr>
            <a:spLocks noGrp="1"/>
          </p:cNvSpPr>
          <p:nvPr>
            <p:ph type="sldNum" sz="quarter" idx="12"/>
          </p:nvPr>
        </p:nvSpPr>
        <p:spPr/>
        <p:txBody>
          <a:bodyPr/>
          <a:lstStyle/>
          <a:p>
            <a:fld id="{CBA4AC6D-9836-9F4A-961A-ECAC0CEAF37F}" type="slidenum">
              <a:rPr lang="en-US" smtClean="0"/>
              <a:t>49</a:t>
            </a:fld>
            <a:endParaRPr lang="en-US"/>
          </a:p>
        </p:txBody>
      </p:sp>
      <p:grpSp>
        <p:nvGrpSpPr>
          <p:cNvPr id="5" name="Group 4">
            <a:extLst>
              <a:ext uri="{FF2B5EF4-FFF2-40B4-BE49-F238E27FC236}">
                <a16:creationId xmlns:a16="http://schemas.microsoft.com/office/drawing/2014/main" id="{E5EDD318-D796-8941-A4CE-5B19408762B2}"/>
              </a:ext>
            </a:extLst>
          </p:cNvPr>
          <p:cNvGrpSpPr/>
          <p:nvPr/>
        </p:nvGrpSpPr>
        <p:grpSpPr>
          <a:xfrm>
            <a:off x="2966709" y="1690688"/>
            <a:ext cx="6258582" cy="4351338"/>
            <a:chOff x="4718673" y="1605664"/>
            <a:chExt cx="7558011" cy="5572311"/>
          </a:xfrm>
        </p:grpSpPr>
        <p:grpSp>
          <p:nvGrpSpPr>
            <p:cNvPr id="6" name="Group 5">
              <a:extLst>
                <a:ext uri="{FF2B5EF4-FFF2-40B4-BE49-F238E27FC236}">
                  <a16:creationId xmlns:a16="http://schemas.microsoft.com/office/drawing/2014/main" id="{84A290AA-727A-0F4B-9DCC-6EBCF1244C63}"/>
                </a:ext>
              </a:extLst>
            </p:cNvPr>
            <p:cNvGrpSpPr/>
            <p:nvPr/>
          </p:nvGrpSpPr>
          <p:grpSpPr>
            <a:xfrm>
              <a:off x="4718673" y="1605664"/>
              <a:ext cx="7558011" cy="5437773"/>
              <a:chOff x="4755249" y="1605664"/>
              <a:chExt cx="7558011" cy="5437773"/>
            </a:xfrm>
          </p:grpSpPr>
          <p:pic>
            <p:nvPicPr>
              <p:cNvPr id="8" name="Picture 7">
                <a:extLst>
                  <a:ext uri="{FF2B5EF4-FFF2-40B4-BE49-F238E27FC236}">
                    <a16:creationId xmlns:a16="http://schemas.microsoft.com/office/drawing/2014/main" id="{2D75C268-5A44-1746-9571-6D285D1E53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54091" y="1833361"/>
                <a:ext cx="6560351" cy="4225311"/>
              </a:xfrm>
              <a:prstGeom prst="rect">
                <a:avLst/>
              </a:prstGeom>
            </p:spPr>
          </p:pic>
          <p:grpSp>
            <p:nvGrpSpPr>
              <p:cNvPr id="9" name="Group 8">
                <a:extLst>
                  <a:ext uri="{FF2B5EF4-FFF2-40B4-BE49-F238E27FC236}">
                    <a16:creationId xmlns:a16="http://schemas.microsoft.com/office/drawing/2014/main" id="{ABE70033-5C59-744D-908C-9FB79ADB675F}"/>
                  </a:ext>
                </a:extLst>
              </p:cNvPr>
              <p:cNvGrpSpPr/>
              <p:nvPr/>
            </p:nvGrpSpPr>
            <p:grpSpPr>
              <a:xfrm>
                <a:off x="4755249" y="3248401"/>
                <a:ext cx="2010242" cy="1138064"/>
                <a:chOff x="1220310" y="3056991"/>
                <a:chExt cx="2236585" cy="1477328"/>
              </a:xfrm>
            </p:grpSpPr>
            <p:sp>
              <p:nvSpPr>
                <p:cNvPr id="19" name="Rectangle 18">
                  <a:extLst>
                    <a:ext uri="{FF2B5EF4-FFF2-40B4-BE49-F238E27FC236}">
                      <a16:creationId xmlns:a16="http://schemas.microsoft.com/office/drawing/2014/main" id="{D7C76BB9-A41B-184E-8671-257827B6F4CE}"/>
                    </a:ext>
                  </a:extLst>
                </p:cNvPr>
                <p:cNvSpPr/>
                <p:nvPr/>
              </p:nvSpPr>
              <p:spPr>
                <a:xfrm>
                  <a:off x="1220310" y="3056991"/>
                  <a:ext cx="1889651" cy="1477328"/>
                </a:xfrm>
                <a:prstGeom prst="rect">
                  <a:avLst/>
                </a:prstGeom>
              </p:spPr>
              <p:txBody>
                <a:bodyPr wrap="square">
                  <a:spAutoFit/>
                </a:bodyPr>
                <a:lstStyle/>
                <a:p>
                  <a:r>
                    <a:rPr lang="en-US" sz="3000" dirty="0">
                      <a:solidFill>
                        <a:srgbClr val="E94C00"/>
                      </a:solidFill>
                      <a:latin typeface="DaunPenh" pitchFamily="2" charset="0"/>
                      <a:cs typeface="DaunPenh" pitchFamily="2" charset="0"/>
                    </a:rPr>
                    <a:t>A set of candidate solutions</a:t>
                  </a:r>
                </a:p>
              </p:txBody>
            </p:sp>
            <p:cxnSp>
              <p:nvCxnSpPr>
                <p:cNvPr id="20" name="Straight Arrow Connector 19">
                  <a:extLst>
                    <a:ext uri="{FF2B5EF4-FFF2-40B4-BE49-F238E27FC236}">
                      <a16:creationId xmlns:a16="http://schemas.microsoft.com/office/drawing/2014/main" id="{486050FA-6AE4-504E-9250-FDEF29C31AF7}"/>
                    </a:ext>
                  </a:extLst>
                </p:cNvPr>
                <p:cNvCxnSpPr>
                  <a:cxnSpLocks/>
                </p:cNvCxnSpPr>
                <p:nvPr/>
              </p:nvCxnSpPr>
              <p:spPr>
                <a:xfrm>
                  <a:off x="2697260" y="3928990"/>
                  <a:ext cx="759635" cy="0"/>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sp>
            <p:nvSpPr>
              <p:cNvPr id="10" name="Rectangle 9">
                <a:extLst>
                  <a:ext uri="{FF2B5EF4-FFF2-40B4-BE49-F238E27FC236}">
                    <a16:creationId xmlns:a16="http://schemas.microsoft.com/office/drawing/2014/main" id="{A0C761FB-C7D1-F543-BE06-67B000D9C1F7}"/>
                  </a:ext>
                </a:extLst>
              </p:cNvPr>
              <p:cNvSpPr/>
              <p:nvPr/>
            </p:nvSpPr>
            <p:spPr>
              <a:xfrm>
                <a:off x="5428449" y="5519943"/>
                <a:ext cx="2000648" cy="1015663"/>
              </a:xfrm>
              <a:prstGeom prst="rect">
                <a:avLst/>
              </a:prstGeom>
            </p:spPr>
            <p:txBody>
              <a:bodyPr wrap="square">
                <a:spAutoFit/>
              </a:bodyPr>
              <a:lstStyle/>
              <a:p>
                <a:r>
                  <a:rPr lang="en-US" sz="3000" dirty="0">
                    <a:solidFill>
                      <a:srgbClr val="E94C00"/>
                    </a:solidFill>
                    <a:latin typeface="DaunPenh" pitchFamily="2" charset="0"/>
                    <a:cs typeface="DaunPenh" pitchFamily="2" charset="0"/>
                  </a:rPr>
                  <a:t>All solutions are Non-dominated</a:t>
                </a:r>
              </a:p>
            </p:txBody>
          </p:sp>
          <p:grpSp>
            <p:nvGrpSpPr>
              <p:cNvPr id="11" name="Group 10">
                <a:extLst>
                  <a:ext uri="{FF2B5EF4-FFF2-40B4-BE49-F238E27FC236}">
                    <a16:creationId xmlns:a16="http://schemas.microsoft.com/office/drawing/2014/main" id="{57963CA5-0F9B-064D-BDDA-99882380B2E7}"/>
                  </a:ext>
                </a:extLst>
              </p:cNvPr>
              <p:cNvGrpSpPr/>
              <p:nvPr/>
            </p:nvGrpSpPr>
            <p:grpSpPr>
              <a:xfrm>
                <a:off x="6589276" y="1605664"/>
                <a:ext cx="4350565" cy="586912"/>
                <a:chOff x="3150770" y="1999104"/>
                <a:chExt cx="4840422" cy="761875"/>
              </a:xfrm>
            </p:grpSpPr>
            <p:sp>
              <p:nvSpPr>
                <p:cNvPr id="15" name="Rectangle 14">
                  <a:extLst>
                    <a:ext uri="{FF2B5EF4-FFF2-40B4-BE49-F238E27FC236}">
                      <a16:creationId xmlns:a16="http://schemas.microsoft.com/office/drawing/2014/main" id="{15489264-D234-0D45-B876-10FCD069F0A0}"/>
                    </a:ext>
                  </a:extLst>
                </p:cNvPr>
                <p:cNvSpPr/>
                <p:nvPr/>
              </p:nvSpPr>
              <p:spPr>
                <a:xfrm>
                  <a:off x="3150770" y="1999104"/>
                  <a:ext cx="4840422" cy="761875"/>
                </a:xfrm>
                <a:prstGeom prst="rect">
                  <a:avLst/>
                </a:prstGeom>
              </p:spPr>
              <p:txBody>
                <a:bodyPr wrap="square">
                  <a:spAutoFit/>
                </a:bodyPr>
                <a:lstStyle/>
                <a:p>
                  <a:r>
                    <a:rPr lang="en-US" sz="3000" dirty="0">
                      <a:solidFill>
                        <a:srgbClr val="E94C00"/>
                      </a:solidFill>
                      <a:latin typeface="DaunPenh" pitchFamily="2" charset="0"/>
                      <a:cs typeface="DaunPenh" pitchFamily="2" charset="0"/>
                    </a:rPr>
                    <a:t>Natural selection</a:t>
                  </a:r>
                </a:p>
              </p:txBody>
            </p:sp>
            <p:grpSp>
              <p:nvGrpSpPr>
                <p:cNvPr id="16" name="Group 15">
                  <a:extLst>
                    <a:ext uri="{FF2B5EF4-FFF2-40B4-BE49-F238E27FC236}">
                      <a16:creationId xmlns:a16="http://schemas.microsoft.com/office/drawing/2014/main" id="{17D69FA1-BBAB-B342-9CE0-A1020C59AD24}"/>
                    </a:ext>
                  </a:extLst>
                </p:cNvPr>
                <p:cNvGrpSpPr/>
                <p:nvPr/>
              </p:nvGrpSpPr>
              <p:grpSpPr>
                <a:xfrm>
                  <a:off x="4196161" y="2578236"/>
                  <a:ext cx="499447" cy="169783"/>
                  <a:chOff x="5745396" y="27236473"/>
                  <a:chExt cx="524113" cy="174578"/>
                </a:xfrm>
              </p:grpSpPr>
              <p:cxnSp>
                <p:nvCxnSpPr>
                  <p:cNvPr id="17" name="Straight Arrow Connector 16">
                    <a:extLst>
                      <a:ext uri="{FF2B5EF4-FFF2-40B4-BE49-F238E27FC236}">
                        <a16:creationId xmlns:a16="http://schemas.microsoft.com/office/drawing/2014/main" id="{3F4428F7-3370-3B4B-A4CF-0A46395393CB}"/>
                      </a:ext>
                    </a:extLst>
                  </p:cNvPr>
                  <p:cNvCxnSpPr>
                    <a:cxnSpLocks/>
                  </p:cNvCxnSpPr>
                  <p:nvPr/>
                </p:nvCxnSpPr>
                <p:spPr>
                  <a:xfrm>
                    <a:off x="5745396" y="27404051"/>
                    <a:ext cx="524113" cy="0"/>
                  </a:xfrm>
                  <a:prstGeom prst="straightConnector1">
                    <a:avLst/>
                  </a:prstGeom>
                  <a:ln w="31750">
                    <a:solidFill>
                      <a:srgbClr val="E94C00"/>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17AD886-58E9-A74A-B569-E7DF1A6F8B3B}"/>
                      </a:ext>
                    </a:extLst>
                  </p:cNvPr>
                  <p:cNvCxnSpPr>
                    <a:cxnSpLocks/>
                  </p:cNvCxnSpPr>
                  <p:nvPr/>
                </p:nvCxnSpPr>
                <p:spPr>
                  <a:xfrm>
                    <a:off x="5761344" y="27236473"/>
                    <a:ext cx="0" cy="174578"/>
                  </a:xfrm>
                  <a:prstGeom prst="straightConnector1">
                    <a:avLst/>
                  </a:prstGeom>
                  <a:ln w="31750">
                    <a:solidFill>
                      <a:srgbClr val="E94C00"/>
                    </a:solidFill>
                    <a:headEnd type="none"/>
                    <a:tailEnd type="none"/>
                  </a:ln>
                </p:spPr>
                <p:style>
                  <a:lnRef idx="3">
                    <a:schemeClr val="accent6"/>
                  </a:lnRef>
                  <a:fillRef idx="0">
                    <a:schemeClr val="accent6"/>
                  </a:fillRef>
                  <a:effectRef idx="2">
                    <a:schemeClr val="accent6"/>
                  </a:effectRef>
                  <a:fontRef idx="minor">
                    <a:schemeClr val="tx1"/>
                  </a:fontRef>
                </p:style>
              </p:cxnSp>
            </p:grpSp>
          </p:grpSp>
          <p:grpSp>
            <p:nvGrpSpPr>
              <p:cNvPr id="12" name="Group 11">
                <a:extLst>
                  <a:ext uri="{FF2B5EF4-FFF2-40B4-BE49-F238E27FC236}">
                    <a16:creationId xmlns:a16="http://schemas.microsoft.com/office/drawing/2014/main" id="{D9A0E16E-BC87-5340-9696-E8C2CB89A30F}"/>
                  </a:ext>
                </a:extLst>
              </p:cNvPr>
              <p:cNvGrpSpPr/>
              <p:nvPr/>
            </p:nvGrpSpPr>
            <p:grpSpPr>
              <a:xfrm>
                <a:off x="10580387" y="5622503"/>
                <a:ext cx="1732873" cy="1420934"/>
                <a:chOff x="8254247" y="5617021"/>
                <a:chExt cx="1217132" cy="1844524"/>
              </a:xfrm>
            </p:grpSpPr>
            <p:sp>
              <p:nvSpPr>
                <p:cNvPr id="13" name="Rectangle 12">
                  <a:extLst>
                    <a:ext uri="{FF2B5EF4-FFF2-40B4-BE49-F238E27FC236}">
                      <a16:creationId xmlns:a16="http://schemas.microsoft.com/office/drawing/2014/main" id="{63C0742F-8A0C-C04D-A3D3-6AE3F5B21C20}"/>
                    </a:ext>
                  </a:extLst>
                </p:cNvPr>
                <p:cNvSpPr/>
                <p:nvPr/>
              </p:nvSpPr>
              <p:spPr>
                <a:xfrm>
                  <a:off x="8254247" y="6143106"/>
                  <a:ext cx="1217132" cy="1318439"/>
                </a:xfrm>
                <a:prstGeom prst="rect">
                  <a:avLst/>
                </a:prstGeom>
              </p:spPr>
              <p:txBody>
                <a:bodyPr wrap="square">
                  <a:spAutoFit/>
                </a:bodyPr>
                <a:lstStyle/>
                <a:p>
                  <a:r>
                    <a:rPr lang="en-US" sz="3000" dirty="0">
                      <a:solidFill>
                        <a:srgbClr val="E94C00"/>
                      </a:solidFill>
                      <a:latin typeface="DaunPenh" pitchFamily="2" charset="0"/>
                      <a:cs typeface="DaunPenh" pitchFamily="2" charset="0"/>
                    </a:rPr>
                    <a:t>New </a:t>
                  </a:r>
                </a:p>
                <a:p>
                  <a:r>
                    <a:rPr lang="en-US" sz="3000" dirty="0">
                      <a:solidFill>
                        <a:srgbClr val="E94C00"/>
                      </a:solidFill>
                      <a:latin typeface="DaunPenh" pitchFamily="2" charset="0"/>
                      <a:cs typeface="DaunPenh" pitchFamily="2" charset="0"/>
                    </a:rPr>
                    <a:t>solutions</a:t>
                  </a:r>
                </a:p>
              </p:txBody>
            </p:sp>
            <p:cxnSp>
              <p:nvCxnSpPr>
                <p:cNvPr id="14" name="Straight Arrow Connector 13">
                  <a:extLst>
                    <a:ext uri="{FF2B5EF4-FFF2-40B4-BE49-F238E27FC236}">
                      <a16:creationId xmlns:a16="http://schemas.microsoft.com/office/drawing/2014/main" id="{55CE207D-D0FD-BF46-B19C-E3FFD81C21D1}"/>
                    </a:ext>
                  </a:extLst>
                </p:cNvPr>
                <p:cNvCxnSpPr>
                  <a:cxnSpLocks/>
                </p:cNvCxnSpPr>
                <p:nvPr/>
              </p:nvCxnSpPr>
              <p:spPr>
                <a:xfrm>
                  <a:off x="8506720" y="5617021"/>
                  <a:ext cx="0" cy="526085"/>
                </a:xfrm>
                <a:prstGeom prst="straightConnector1">
                  <a:avLst/>
                </a:prstGeom>
                <a:ln w="31750">
                  <a:solidFill>
                    <a:srgbClr val="E94C00"/>
                  </a:solidFill>
                  <a:headEnd type="triangle"/>
                  <a:tailEnd type="triangle"/>
                </a:ln>
              </p:spPr>
              <p:style>
                <a:lnRef idx="3">
                  <a:schemeClr val="accent6"/>
                </a:lnRef>
                <a:fillRef idx="0">
                  <a:schemeClr val="accent6"/>
                </a:fillRef>
                <a:effectRef idx="2">
                  <a:schemeClr val="accent6"/>
                </a:effectRef>
                <a:fontRef idx="minor">
                  <a:schemeClr val="tx1"/>
                </a:fontRef>
              </p:style>
            </p:cxnSp>
          </p:grpSp>
        </p:grpSp>
        <p:sp>
          <p:nvSpPr>
            <p:cNvPr id="7" name="TextBox 6">
              <a:extLst>
                <a:ext uri="{FF2B5EF4-FFF2-40B4-BE49-F238E27FC236}">
                  <a16:creationId xmlns:a16="http://schemas.microsoft.com/office/drawing/2014/main" id="{021D3FDF-23EA-E14F-B7E4-280A2356BE6C}"/>
                </a:ext>
              </a:extLst>
            </p:cNvPr>
            <p:cNvSpPr txBox="1"/>
            <p:nvPr/>
          </p:nvSpPr>
          <p:spPr>
            <a:xfrm>
              <a:off x="7492296" y="6716310"/>
              <a:ext cx="2969747" cy="461665"/>
            </a:xfrm>
            <a:prstGeom prst="rect">
              <a:avLst/>
            </a:prstGeom>
            <a:noFill/>
          </p:spPr>
          <p:txBody>
            <a:bodyPr wrap="square" rtlCol="0">
              <a:spAutoFit/>
            </a:bodyPr>
            <a:lstStyle>
              <a:defPPr>
                <a:defRPr kern="1200" smtId="4294967295"/>
              </a:defPPr>
            </a:lstStyle>
            <a:p>
              <a:pPr algn="just"/>
              <a:r>
                <a:rPr lang="en-US" sz="2400" dirty="0" err="1">
                  <a:solidFill>
                    <a:schemeClr val="tx1">
                      <a:lumMod val="85000"/>
                      <a:lumOff val="15000"/>
                    </a:schemeClr>
                  </a:solidFill>
                  <a:latin typeface="DaunPenh" pitchFamily="2" charset="0"/>
                  <a:cs typeface="DaunPenh" pitchFamily="2" charset="0"/>
                </a:rPr>
                <a:t>Eiben</a:t>
              </a:r>
              <a:r>
                <a:rPr lang="en-US" sz="2400" dirty="0">
                  <a:solidFill>
                    <a:schemeClr val="tx1">
                      <a:lumMod val="85000"/>
                      <a:lumOff val="15000"/>
                    </a:schemeClr>
                  </a:solidFill>
                  <a:latin typeface="DaunPenh" pitchFamily="2" charset="0"/>
                  <a:cs typeface="DaunPenh" pitchFamily="2" charset="0"/>
                </a:rPr>
                <a:t> and Smith (2007)</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grpSp>
      <p:sp>
        <p:nvSpPr>
          <p:cNvPr id="21" name="Title 1">
            <a:extLst>
              <a:ext uri="{FF2B5EF4-FFF2-40B4-BE49-F238E27FC236}">
                <a16:creationId xmlns:a16="http://schemas.microsoft.com/office/drawing/2014/main" id="{9F5A4A6B-E361-7E41-BF4C-5AD48020FA80}"/>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Evolutionary algorithms</a:t>
            </a:r>
          </a:p>
        </p:txBody>
      </p:sp>
    </p:spTree>
    <p:extLst>
      <p:ext uri="{BB962C8B-B14F-4D97-AF65-F5344CB8AC3E}">
        <p14:creationId xmlns:p14="http://schemas.microsoft.com/office/powerpoint/2010/main" val="215622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C1A5-F7C1-AE4A-AF0E-308779B1F2E3}"/>
              </a:ext>
            </a:extLst>
          </p:cNvPr>
          <p:cNvSpPr>
            <a:spLocks noGrp="1"/>
          </p:cNvSpPr>
          <p:nvPr>
            <p:ph type="title"/>
          </p:nvPr>
        </p:nvSpPr>
        <p:spPr>
          <a:xfrm>
            <a:off x="1008830" y="516846"/>
            <a:ext cx="2886075" cy="2486024"/>
          </a:xfrm>
          <a:noFill/>
        </p:spPr>
        <p:txBody>
          <a:bodyPr vert="horz" lIns="91440" tIns="45720" rIns="91440" bIns="45720" rtlCol="0" anchor="ctr">
            <a:normAutofit/>
          </a:bodyPr>
          <a:lstStyle/>
          <a:p>
            <a:pPr algn="ctr"/>
            <a:r>
              <a:rPr lang="en-US" sz="7200" dirty="0">
                <a:solidFill>
                  <a:schemeClr val="bg1"/>
                </a:solidFill>
                <a:latin typeface="DaunPenh" pitchFamily="2" charset="0"/>
                <a:cs typeface="DaunPenh" pitchFamily="2" charset="0"/>
              </a:rPr>
              <a:t>Methods</a:t>
            </a:r>
          </a:p>
        </p:txBody>
      </p:sp>
      <p:sp>
        <p:nvSpPr>
          <p:cNvPr id="38" name="Slide Number Placeholder 37">
            <a:extLst>
              <a:ext uri="{FF2B5EF4-FFF2-40B4-BE49-F238E27FC236}">
                <a16:creationId xmlns:a16="http://schemas.microsoft.com/office/drawing/2014/main" id="{482700CE-E7D7-6A49-B7F8-7F787A7A6D59}"/>
              </a:ext>
            </a:extLst>
          </p:cNvPr>
          <p:cNvSpPr>
            <a:spLocks noGrp="1"/>
          </p:cNvSpPr>
          <p:nvPr>
            <p:ph type="sldNum" sz="quarter" idx="12"/>
          </p:nvPr>
        </p:nvSpPr>
        <p:spPr/>
        <p:txBody>
          <a:bodyPr/>
          <a:lstStyle/>
          <a:p>
            <a:fld id="{CBA4AC6D-9836-9F4A-961A-ECAC0CEAF37F}" type="slidenum">
              <a:rPr lang="en-US" smtClean="0"/>
              <a:t>5</a:t>
            </a:fld>
            <a:endParaRPr lang="en-US"/>
          </a:p>
        </p:txBody>
      </p:sp>
    </p:spTree>
    <p:extLst>
      <p:ext uri="{BB962C8B-B14F-4D97-AF65-F5344CB8AC3E}">
        <p14:creationId xmlns:p14="http://schemas.microsoft.com/office/powerpoint/2010/main" val="36088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1F60-937D-A046-A913-DFB81635945A}"/>
              </a:ext>
            </a:extLst>
          </p:cNvPr>
          <p:cNvSpPr>
            <a:spLocks noGrp="1"/>
          </p:cNvSpPr>
          <p:nvPr>
            <p:ph type="title"/>
          </p:nvPr>
        </p:nvSpPr>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optimization</a:t>
            </a:r>
            <a:endParaRPr lang="en-US" sz="7200"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73BBF58E-4760-C940-8135-E435BD52FE67}"/>
              </a:ext>
            </a:extLst>
          </p:cNvPr>
          <p:cNvSpPr>
            <a:spLocks noGrp="1"/>
          </p:cNvSpPr>
          <p:nvPr>
            <p:ph idx="1"/>
          </p:nvPr>
        </p:nvSpPr>
        <p:spPr>
          <a:xfrm>
            <a:off x="239928" y="1568398"/>
            <a:ext cx="6682946" cy="5317895"/>
          </a:xfrm>
        </p:spPr>
        <p:txBody>
          <a:bodyPr>
            <a:normAutofit/>
          </a:bodyPr>
          <a:lstStyle/>
          <a:p>
            <a:pPr marL="457200" indent="-457200" algn="just"/>
            <a:r>
              <a:rPr lang="en-US" sz="3000" dirty="0">
                <a:latin typeface="DaunPenh" pitchFamily="2" charset="0"/>
                <a:cs typeface="DaunPenh" pitchFamily="2" charset="0"/>
              </a:rPr>
              <a:t>More than one objective function is optimized simultaneously</a:t>
            </a:r>
            <a:r>
              <a:rPr lang="he-IL" sz="3000" dirty="0">
                <a:latin typeface="DaunPenh" pitchFamily="2" charset="0"/>
                <a:cs typeface="DaunPenh" pitchFamily="2" charset="0"/>
              </a:rPr>
              <a:t>:</a:t>
            </a:r>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457200" indent="-457200" algn="just"/>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0" indent="0" algn="just">
              <a:buNone/>
            </a:pPr>
            <a:endParaRPr lang="en-US" sz="3000" dirty="0">
              <a:latin typeface="DaunPenh" pitchFamily="2" charset="0"/>
              <a:cs typeface="DaunPenh" pitchFamily="2" charset="0"/>
            </a:endParaRPr>
          </a:p>
          <a:p>
            <a:pPr marL="457200" indent="-457200" algn="just"/>
            <a:r>
              <a:rPr lang="en-US" sz="3000" dirty="0">
                <a:latin typeface="DaunPenh" pitchFamily="2" charset="0"/>
                <a:cs typeface="DaunPenh" pitchFamily="2" charset="0"/>
              </a:rPr>
              <a:t>Why multi-objective?</a:t>
            </a:r>
          </a:p>
          <a:p>
            <a:pPr marL="457200" indent="-457200" algn="just"/>
            <a:endParaRPr lang="en-US" sz="3000" dirty="0">
              <a:latin typeface="DaunPenh" pitchFamily="2" charset="0"/>
              <a:cs typeface="DaunPenh" pitchFamily="2" charset="0"/>
            </a:endParaRPr>
          </a:p>
        </p:txBody>
      </p:sp>
      <p:sp>
        <p:nvSpPr>
          <p:cNvPr id="12" name="Slide Number Placeholder 11">
            <a:extLst>
              <a:ext uri="{FF2B5EF4-FFF2-40B4-BE49-F238E27FC236}">
                <a16:creationId xmlns:a16="http://schemas.microsoft.com/office/drawing/2014/main" id="{3A9C6BE4-6F60-2441-8395-D06926350B52}"/>
              </a:ext>
            </a:extLst>
          </p:cNvPr>
          <p:cNvSpPr>
            <a:spLocks noGrp="1"/>
          </p:cNvSpPr>
          <p:nvPr>
            <p:ph type="sldNum" sz="quarter" idx="12"/>
          </p:nvPr>
        </p:nvSpPr>
        <p:spPr/>
        <p:txBody>
          <a:bodyPr/>
          <a:lstStyle/>
          <a:p>
            <a:fld id="{CBA4AC6D-9836-9F4A-961A-ECAC0CEAF37F}" type="slidenum">
              <a:rPr lang="en-US" smtClean="0"/>
              <a:t>6</a:t>
            </a:fld>
            <a:endParaRPr lang="en-US" dirty="0"/>
          </a:p>
        </p:txBody>
      </p:sp>
      <p:pic>
        <p:nvPicPr>
          <p:cNvPr id="37" name="Picture 36">
            <a:extLst>
              <a:ext uri="{FF2B5EF4-FFF2-40B4-BE49-F238E27FC236}">
                <a16:creationId xmlns:a16="http://schemas.microsoft.com/office/drawing/2014/main" id="{03AD5F45-1DE2-3D41-A8A5-139101CA38EE}"/>
              </a:ext>
            </a:extLst>
          </p:cNvPr>
          <p:cNvPicPr>
            <a:picLocks noChangeAspect="1"/>
          </p:cNvPicPr>
          <p:nvPr/>
        </p:nvPicPr>
        <p:blipFill>
          <a:blip r:embed="rId3"/>
          <a:stretch>
            <a:fillRect/>
          </a:stretch>
        </p:blipFill>
        <p:spPr>
          <a:xfrm>
            <a:off x="7147366" y="2099242"/>
            <a:ext cx="3646747" cy="3601164"/>
          </a:xfrm>
          <a:prstGeom prst="rect">
            <a:avLst/>
          </a:prstGeom>
        </p:spPr>
      </p:pic>
      <p:sp>
        <p:nvSpPr>
          <p:cNvPr id="39" name="Slide Number Placeholder 3">
            <a:extLst>
              <a:ext uri="{FF2B5EF4-FFF2-40B4-BE49-F238E27FC236}">
                <a16:creationId xmlns:a16="http://schemas.microsoft.com/office/drawing/2014/main" id="{5FB704F2-F490-1142-8BCC-26A48024577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A4AC6D-9836-9F4A-961A-ECAC0CEAF37F}" type="slidenum">
              <a:rPr lang="en-US" smtClean="0"/>
              <a:pPr/>
              <a:t>6</a:t>
            </a:fld>
            <a:endParaRPr lang="en-US"/>
          </a:p>
        </p:txBody>
      </p:sp>
      <p:pic>
        <p:nvPicPr>
          <p:cNvPr id="11" name="Picture 10">
            <a:extLst>
              <a:ext uri="{FF2B5EF4-FFF2-40B4-BE49-F238E27FC236}">
                <a16:creationId xmlns:a16="http://schemas.microsoft.com/office/drawing/2014/main" id="{3F56FEC9-BB3A-F741-9A4C-1CABA107531C}"/>
              </a:ext>
            </a:extLst>
          </p:cNvPr>
          <p:cNvPicPr>
            <a:picLocks noChangeAspect="1"/>
          </p:cNvPicPr>
          <p:nvPr/>
        </p:nvPicPr>
        <p:blipFill>
          <a:blip r:embed="rId4"/>
          <a:stretch>
            <a:fillRect/>
          </a:stretch>
        </p:blipFill>
        <p:spPr>
          <a:xfrm>
            <a:off x="2043924" y="3426181"/>
            <a:ext cx="1292075" cy="1560429"/>
          </a:xfrm>
          <a:prstGeom prst="rect">
            <a:avLst/>
          </a:prstGeom>
        </p:spPr>
      </p:pic>
      <p:pic>
        <p:nvPicPr>
          <p:cNvPr id="14" name="Picture 13">
            <a:extLst>
              <a:ext uri="{FF2B5EF4-FFF2-40B4-BE49-F238E27FC236}">
                <a16:creationId xmlns:a16="http://schemas.microsoft.com/office/drawing/2014/main" id="{C5C391AC-DE61-F945-97FE-DC925A1639FA}"/>
              </a:ext>
            </a:extLst>
          </p:cNvPr>
          <p:cNvPicPr>
            <a:picLocks noChangeAspect="1"/>
          </p:cNvPicPr>
          <p:nvPr/>
        </p:nvPicPr>
        <p:blipFill>
          <a:blip r:embed="rId5"/>
          <a:stretch>
            <a:fillRect/>
          </a:stretch>
        </p:blipFill>
        <p:spPr>
          <a:xfrm>
            <a:off x="499711" y="2748504"/>
            <a:ext cx="4896680" cy="557107"/>
          </a:xfrm>
          <a:prstGeom prst="rect">
            <a:avLst/>
          </a:prstGeom>
        </p:spPr>
      </p:pic>
      <p:grpSp>
        <p:nvGrpSpPr>
          <p:cNvPr id="17" name="Group 16">
            <a:extLst>
              <a:ext uri="{FF2B5EF4-FFF2-40B4-BE49-F238E27FC236}">
                <a16:creationId xmlns:a16="http://schemas.microsoft.com/office/drawing/2014/main" id="{5244759F-B630-6F4D-A1AD-230475F1EF7B}"/>
              </a:ext>
            </a:extLst>
          </p:cNvPr>
          <p:cNvGrpSpPr/>
          <p:nvPr/>
        </p:nvGrpSpPr>
        <p:grpSpPr>
          <a:xfrm>
            <a:off x="6193991" y="2190499"/>
            <a:ext cx="5498298" cy="3162704"/>
            <a:chOff x="6296275" y="2288921"/>
            <a:chExt cx="5498298" cy="3162704"/>
          </a:xfrm>
        </p:grpSpPr>
        <p:pic>
          <p:nvPicPr>
            <p:cNvPr id="16" name="Picture 15">
              <a:extLst>
                <a:ext uri="{FF2B5EF4-FFF2-40B4-BE49-F238E27FC236}">
                  <a16:creationId xmlns:a16="http://schemas.microsoft.com/office/drawing/2014/main" id="{2BC954F6-90FD-4B4A-8B1D-6BCEDEEC5FE0}"/>
                </a:ext>
              </a:extLst>
            </p:cNvPr>
            <p:cNvPicPr>
              <a:picLocks noChangeAspect="1"/>
            </p:cNvPicPr>
            <p:nvPr/>
          </p:nvPicPr>
          <p:blipFill>
            <a:blip r:embed="rId6"/>
            <a:stretch>
              <a:fillRect/>
            </a:stretch>
          </p:blipFill>
          <p:spPr>
            <a:xfrm>
              <a:off x="6296275" y="2288921"/>
              <a:ext cx="5498298" cy="2913924"/>
            </a:xfrm>
            <a:prstGeom prst="rect">
              <a:avLst/>
            </a:prstGeom>
          </p:spPr>
        </p:pic>
        <p:sp>
          <p:nvSpPr>
            <p:cNvPr id="30" name="Rectangle 29">
              <a:extLst>
                <a:ext uri="{FF2B5EF4-FFF2-40B4-BE49-F238E27FC236}">
                  <a16:creationId xmlns:a16="http://schemas.microsoft.com/office/drawing/2014/main" id="{EC9EBE3A-3D8F-ED44-A1E6-AFB527F02BC5}"/>
                </a:ext>
              </a:extLst>
            </p:cNvPr>
            <p:cNvSpPr/>
            <p:nvPr/>
          </p:nvSpPr>
          <p:spPr>
            <a:xfrm>
              <a:off x="6409407" y="5082293"/>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spTree>
    <p:extLst>
      <p:ext uri="{BB962C8B-B14F-4D97-AF65-F5344CB8AC3E}">
        <p14:creationId xmlns:p14="http://schemas.microsoft.com/office/powerpoint/2010/main" val="23446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2BD4F7-EA50-6F4B-9F85-5C4E2900BEB8}"/>
              </a:ext>
            </a:extLst>
          </p:cNvPr>
          <p:cNvSpPr>
            <a:spLocks noGrp="1"/>
          </p:cNvSpPr>
          <p:nvPr>
            <p:ph type="sldNum" sz="quarter" idx="12"/>
          </p:nvPr>
        </p:nvSpPr>
        <p:spPr/>
        <p:txBody>
          <a:bodyPr/>
          <a:lstStyle/>
          <a:p>
            <a:fld id="{CBA4AC6D-9836-9F4A-961A-ECAC0CEAF37F}" type="slidenum">
              <a:rPr lang="en-US" smtClean="0"/>
              <a:t>7</a:t>
            </a:fld>
            <a:endParaRPr lang="en-US"/>
          </a:p>
        </p:txBody>
      </p:sp>
      <p:sp>
        <p:nvSpPr>
          <p:cNvPr id="6" name="Title 1">
            <a:extLst>
              <a:ext uri="{FF2B5EF4-FFF2-40B4-BE49-F238E27FC236}">
                <a16:creationId xmlns:a16="http://schemas.microsoft.com/office/drawing/2014/main" id="{FD9BA0AB-C028-3B4B-B022-8649300BA02D}"/>
              </a:ext>
            </a:extLst>
          </p:cNvPr>
          <p:cNvSpPr>
            <a:spLocks noGrp="1"/>
          </p:cNvSpPr>
          <p:nvPr>
            <p:ph type="title"/>
          </p:nvPr>
        </p:nvSpPr>
        <p:spPr>
          <a:xfrm>
            <a:off x="838200" y="365125"/>
            <a:ext cx="10515600" cy="1325563"/>
          </a:xfrm>
        </p:spPr>
        <p:txBody>
          <a:bodyPr>
            <a:normAutofit/>
          </a:bodyPr>
          <a:lstStyle/>
          <a:p>
            <a:r>
              <a:rPr lang="he-IL" sz="7200" dirty="0" err="1">
                <a:solidFill>
                  <a:schemeClr val="tx1">
                    <a:lumMod val="85000"/>
                    <a:lumOff val="15000"/>
                  </a:schemeClr>
                </a:solidFill>
                <a:latin typeface="DaunPenh" pitchFamily="2" charset="0"/>
                <a:cs typeface="DaunPenh" pitchFamily="2" charset="0"/>
              </a:rPr>
              <a:t>B</a:t>
            </a:r>
            <a:r>
              <a:rPr lang="en-US" sz="7200" dirty="0">
                <a:solidFill>
                  <a:schemeClr val="tx1">
                    <a:lumMod val="85000"/>
                    <a:lumOff val="15000"/>
                  </a:schemeClr>
                </a:solidFill>
                <a:latin typeface="DaunPenh" pitchFamily="2" charset="0"/>
                <a:cs typeface="DaunPenh" pitchFamily="2" charset="0"/>
              </a:rPr>
              <a:t>org MOEA</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D0F4647-6F7E-3746-915A-8D0FBBDC075D}"/>
                  </a:ext>
                </a:extLst>
              </p:cNvPr>
              <p:cNvSpPr/>
              <p:nvPr/>
            </p:nvSpPr>
            <p:spPr>
              <a:xfrm>
                <a:off x="578681" y="1940263"/>
                <a:ext cx="4440842" cy="3323987"/>
              </a:xfrm>
              <a:prstGeom prst="rect">
                <a:avLst/>
              </a:prstGeom>
            </p:spPr>
            <p:txBody>
              <a:bodyPr wrap="square">
                <a:spAutoFit/>
              </a:bodyPr>
              <a:lstStyle/>
              <a:p>
                <a:pPr marL="457200" indent="-457200" algn="just">
                  <a:buFont typeface="Arial" panose="020B0604020202020204" pitchFamily="34" charset="0"/>
                  <a:buChar char="•"/>
                </a:pPr>
                <a:r>
                  <a:rPr lang="he-IL" sz="3000" dirty="0">
                    <a:latin typeface="DaunPenh" pitchFamily="2" charset="0"/>
                    <a:cs typeface="DaunPenh" pitchFamily="2" charset="0"/>
                  </a:rPr>
                  <a:t>MOEA</a:t>
                </a:r>
              </a:p>
              <a:p>
                <a:pPr marL="457200" indent="-457200" algn="just">
                  <a:buFont typeface="Arial" panose="020B0604020202020204" pitchFamily="34" charset="0"/>
                  <a:buChar char="•"/>
                </a:pPr>
                <a:r>
                  <a:rPr lang="en-US" sz="3000" dirty="0">
                    <a:latin typeface="DaunPenh" pitchFamily="2" charset="0"/>
                    <a:cs typeface="DaunPenh" pitchFamily="2" charset="0"/>
                  </a:rPr>
                  <a:t>Borg’s features:</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-dominance archive</a:t>
                </a:r>
              </a:p>
              <a:p>
                <a:pPr marL="914400" lvl="1" indent="-457200" algn="just">
                  <a:buFont typeface="Arial" panose="020B0604020202020204" pitchFamily="34" charset="0"/>
                  <a:buChar char="•"/>
                </a:pP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DaunPenh" pitchFamily="2" charset="0"/>
                      </a:rPr>
                      <m:t>𝜀</m:t>
                    </m:r>
                  </m:oMath>
                </a14:m>
                <a:r>
                  <a:rPr lang="en-US" sz="3000" dirty="0">
                    <a:latin typeface="DaunPenh" pitchFamily="2" charset="0"/>
                    <a:cs typeface="DaunPenh" pitchFamily="2" charset="0"/>
                  </a:rPr>
                  <a:t>-progress</a:t>
                </a:r>
                <a:endParaRPr lang="he-IL" sz="3000" dirty="0">
                  <a:latin typeface="DaunPenh" pitchFamily="2" charset="0"/>
                  <a:cs typeface="DaunPenh" pitchFamily="2" charset="0"/>
                </a:endParaRPr>
              </a:p>
              <a:p>
                <a:pPr marL="914400" lvl="1" indent="-457200" algn="just">
                  <a:buFont typeface="Arial" panose="020B0604020202020204" pitchFamily="34" charset="0"/>
                  <a:buChar char="•"/>
                </a:pPr>
                <a:r>
                  <a:rPr lang="en-US" sz="3000" dirty="0">
                    <a:latin typeface="DaunPenh" pitchFamily="2" charset="0"/>
                    <a:cs typeface="DaunPenh" pitchFamily="2" charset="0"/>
                  </a:rPr>
                  <a:t>Restarts </a:t>
                </a:r>
              </a:p>
              <a:p>
                <a:pPr marL="914400" lvl="1" indent="-457200" algn="just">
                  <a:buFont typeface="Arial" panose="020B0604020202020204" pitchFamily="34" charset="0"/>
                  <a:buChar char="•"/>
                </a:pPr>
                <a:r>
                  <a:rPr lang="en-US" sz="3000" dirty="0">
                    <a:latin typeface="DaunPenh" pitchFamily="2" charset="0"/>
                    <a:cs typeface="DaunPenh" pitchFamily="2" charset="0"/>
                  </a:rPr>
                  <a:t>Dynamically adapts multiple recombination operators</a:t>
                </a:r>
              </a:p>
            </p:txBody>
          </p:sp>
        </mc:Choice>
        <mc:Fallback xmlns="">
          <p:sp>
            <p:nvSpPr>
              <p:cNvPr id="7" name="Rectangle 6">
                <a:extLst>
                  <a:ext uri="{FF2B5EF4-FFF2-40B4-BE49-F238E27FC236}">
                    <a16:creationId xmlns:a16="http://schemas.microsoft.com/office/drawing/2014/main" id="{0D0F4647-6F7E-3746-915A-8D0FBBDC075D}"/>
                  </a:ext>
                </a:extLst>
              </p:cNvPr>
              <p:cNvSpPr>
                <a:spLocks noRot="1" noChangeAspect="1" noMove="1" noResize="1" noEditPoints="1" noAdjustHandles="1" noChangeArrowheads="1" noChangeShapeType="1" noTextEdit="1"/>
              </p:cNvSpPr>
              <p:nvPr/>
            </p:nvSpPr>
            <p:spPr>
              <a:xfrm>
                <a:off x="578681" y="1940263"/>
                <a:ext cx="4440842" cy="3323987"/>
              </a:xfrm>
              <a:prstGeom prst="rect">
                <a:avLst/>
              </a:prstGeom>
              <a:blipFill>
                <a:blip r:embed="rId3"/>
                <a:stretch>
                  <a:fillRect l="-2857" t="-5323" r="-3143" b="-418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2F01F59C-ECAD-D04A-B508-A4585A967A11}"/>
              </a:ext>
            </a:extLst>
          </p:cNvPr>
          <p:cNvGrpSpPr/>
          <p:nvPr/>
        </p:nvGrpSpPr>
        <p:grpSpPr>
          <a:xfrm>
            <a:off x="4275792" y="1537324"/>
            <a:ext cx="5793374" cy="4754986"/>
            <a:chOff x="5387926" y="1698369"/>
            <a:chExt cx="6155407" cy="5136813"/>
          </a:xfrm>
        </p:grpSpPr>
        <p:pic>
          <p:nvPicPr>
            <p:cNvPr id="9" name="Picture 8">
              <a:extLst>
                <a:ext uri="{FF2B5EF4-FFF2-40B4-BE49-F238E27FC236}">
                  <a16:creationId xmlns:a16="http://schemas.microsoft.com/office/drawing/2014/main" id="{B9423C5F-D74C-6D48-B9BB-DBA343264F01}"/>
                </a:ext>
              </a:extLst>
            </p:cNvPr>
            <p:cNvPicPr>
              <a:picLocks noChangeAspect="1"/>
            </p:cNvPicPr>
            <p:nvPr/>
          </p:nvPicPr>
          <p:blipFill>
            <a:blip r:embed="rId4"/>
            <a:stretch>
              <a:fillRect/>
            </a:stretch>
          </p:blipFill>
          <p:spPr>
            <a:xfrm>
              <a:off x="5387926" y="1698369"/>
              <a:ext cx="6155407" cy="4380180"/>
            </a:xfrm>
            <a:prstGeom prst="rect">
              <a:avLst/>
            </a:prstGeom>
          </p:spPr>
        </p:pic>
        <p:sp>
          <p:nvSpPr>
            <p:cNvPr id="10" name="TextBox 9">
              <a:extLst>
                <a:ext uri="{FF2B5EF4-FFF2-40B4-BE49-F238E27FC236}">
                  <a16:creationId xmlns:a16="http://schemas.microsoft.com/office/drawing/2014/main" id="{DBB59022-16E6-9548-AB75-6BC52E1DE58C}"/>
                </a:ext>
              </a:extLst>
            </p:cNvPr>
            <p:cNvSpPr txBox="1"/>
            <p:nvPr/>
          </p:nvSpPr>
          <p:spPr>
            <a:xfrm>
              <a:off x="5512995" y="5937456"/>
              <a:ext cx="5922657" cy="897726"/>
            </a:xfrm>
            <a:prstGeom prst="rect">
              <a:avLst/>
            </a:prstGeom>
            <a:noFill/>
          </p:spPr>
          <p:txBody>
            <a:bodyPr wrap="square" rtlCol="0">
              <a:spAutoFit/>
            </a:bodyPr>
            <a:lstStyle>
              <a:defPPr>
                <a:defRPr kern="1200" smtId="4294967295"/>
              </a:defPPr>
            </a:lstStyle>
            <a:p>
              <a:pPr algn="just"/>
              <a:r>
                <a:rPr lang="en-US" sz="2400" dirty="0">
                  <a:solidFill>
                    <a:schemeClr val="tx1">
                      <a:lumMod val="85000"/>
                      <a:lumOff val="15000"/>
                    </a:schemeClr>
                  </a:solidFill>
                  <a:latin typeface="DaunPenh" pitchFamily="2" charset="0"/>
                  <a:cs typeface="DaunPenh" pitchFamily="2" charset="0"/>
                </a:rPr>
                <a:t>Examples showing the offspring distribution of the operators, </a:t>
              </a:r>
              <a:r>
                <a:rPr lang="en-US" sz="2400" dirty="0" err="1">
                  <a:solidFill>
                    <a:schemeClr val="tx1">
                      <a:lumMod val="85000"/>
                      <a:lumOff val="15000"/>
                    </a:schemeClr>
                  </a:solidFill>
                  <a:latin typeface="DaunPenh" pitchFamily="2" charset="0"/>
                  <a:cs typeface="DaunPenh" pitchFamily="2" charset="0"/>
                </a:rPr>
                <a:t>Hadka</a:t>
              </a:r>
              <a:r>
                <a:rPr lang="en-US" sz="2400" dirty="0">
                  <a:solidFill>
                    <a:schemeClr val="tx1">
                      <a:lumMod val="85000"/>
                      <a:lumOff val="15000"/>
                    </a:schemeClr>
                  </a:solidFill>
                  <a:latin typeface="DaunPenh" pitchFamily="2" charset="0"/>
                  <a:cs typeface="DaunPenh" pitchFamily="2" charset="0"/>
                </a:rPr>
                <a:t> and Reed (2013)</a:t>
              </a:r>
              <a:r>
                <a:rPr lang="en-US" sz="2400" dirty="0"/>
                <a:t> </a:t>
              </a:r>
              <a:endParaRPr lang="en-US" sz="2400" dirty="0">
                <a:solidFill>
                  <a:schemeClr val="tx1">
                    <a:lumMod val="85000"/>
                    <a:lumOff val="15000"/>
                  </a:schemeClr>
                </a:solidFill>
                <a:latin typeface="DaunPenh" pitchFamily="2" charset="0"/>
                <a:cs typeface="DaunPenh" pitchFamily="2" charset="0"/>
              </a:endParaRPr>
            </a:p>
          </p:txBody>
        </p:sp>
        <p:sp>
          <p:nvSpPr>
            <p:cNvPr id="11" name="Oval 10">
              <a:extLst>
                <a:ext uri="{FF2B5EF4-FFF2-40B4-BE49-F238E27FC236}">
                  <a16:creationId xmlns:a16="http://schemas.microsoft.com/office/drawing/2014/main" id="{8377E199-482B-234B-8F8A-D84C25BE046F}"/>
                </a:ext>
              </a:extLst>
            </p:cNvPr>
            <p:cNvSpPr/>
            <p:nvPr/>
          </p:nvSpPr>
          <p:spPr>
            <a:xfrm>
              <a:off x="5831339" y="3362087"/>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760A57-02C7-9C46-BEBB-DF5B165D4C67}"/>
                </a:ext>
              </a:extLst>
            </p:cNvPr>
            <p:cNvSpPr/>
            <p:nvPr/>
          </p:nvSpPr>
          <p:spPr>
            <a:xfrm>
              <a:off x="6913653" y="2183523"/>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E3EB4CB-401C-314E-91E7-BAE06176AF9C}"/>
                </a:ext>
              </a:extLst>
            </p:cNvPr>
            <p:cNvSpPr/>
            <p:nvPr/>
          </p:nvSpPr>
          <p:spPr>
            <a:xfrm>
              <a:off x="5746840" y="5655174"/>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0D81B6-60E4-E14F-871D-5D46AB290B9B}"/>
                </a:ext>
              </a:extLst>
            </p:cNvPr>
            <p:cNvSpPr/>
            <p:nvPr/>
          </p:nvSpPr>
          <p:spPr>
            <a:xfrm>
              <a:off x="6362069" y="4469522"/>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62F503-4F0B-3B43-ACF7-5B0035ABE09B}"/>
                </a:ext>
              </a:extLst>
            </p:cNvPr>
            <p:cNvSpPr/>
            <p:nvPr/>
          </p:nvSpPr>
          <p:spPr>
            <a:xfrm>
              <a:off x="6976668" y="5644546"/>
              <a:ext cx="70338" cy="70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29D450D-1D59-AE4B-B338-290D93C53587}"/>
              </a:ext>
            </a:extLst>
          </p:cNvPr>
          <p:cNvGrpSpPr/>
          <p:nvPr/>
        </p:nvGrpSpPr>
        <p:grpSpPr>
          <a:xfrm>
            <a:off x="6985031" y="-729705"/>
            <a:ext cx="2914666" cy="5028027"/>
            <a:chOff x="10003971" y="1027906"/>
            <a:chExt cx="2914666" cy="5028027"/>
          </a:xfrm>
        </p:grpSpPr>
        <p:pic>
          <p:nvPicPr>
            <p:cNvPr id="17" name="Picture 16">
              <a:extLst>
                <a:ext uri="{FF2B5EF4-FFF2-40B4-BE49-F238E27FC236}">
                  <a16:creationId xmlns:a16="http://schemas.microsoft.com/office/drawing/2014/main" id="{4A030E20-826E-0747-BA5A-D30DDC1C2C9C}"/>
                </a:ext>
              </a:extLst>
            </p:cNvPr>
            <p:cNvPicPr>
              <a:picLocks noChangeAspect="1"/>
            </p:cNvPicPr>
            <p:nvPr/>
          </p:nvPicPr>
          <p:blipFill>
            <a:blip r:embed="rId5"/>
            <a:stretch>
              <a:fillRect/>
            </a:stretch>
          </p:blipFill>
          <p:spPr>
            <a:xfrm>
              <a:off x="10003971" y="1027906"/>
              <a:ext cx="2914666" cy="4689184"/>
            </a:xfrm>
            <a:prstGeom prst="rect">
              <a:avLst/>
            </a:prstGeom>
          </p:spPr>
        </p:pic>
        <p:sp>
          <p:nvSpPr>
            <p:cNvPr id="18" name="Rectangle 17">
              <a:extLst>
                <a:ext uri="{FF2B5EF4-FFF2-40B4-BE49-F238E27FC236}">
                  <a16:creationId xmlns:a16="http://schemas.microsoft.com/office/drawing/2014/main" id="{4BBD7E46-FBF5-FA40-AFC8-2FCF47D8B712}"/>
                </a:ext>
              </a:extLst>
            </p:cNvPr>
            <p:cNvSpPr/>
            <p:nvPr/>
          </p:nvSpPr>
          <p:spPr>
            <a:xfrm>
              <a:off x="10192880" y="5686601"/>
              <a:ext cx="982961" cy="369332"/>
            </a:xfrm>
            <a:prstGeom prst="rect">
              <a:avLst/>
            </a:prstGeom>
          </p:spPr>
          <p:txBody>
            <a:bodyPr wrap="none">
              <a:spAutoFit/>
            </a:bodyPr>
            <a:lstStyle/>
            <a:p>
              <a:r>
                <a:rPr lang="en-US" dirty="0" err="1">
                  <a:solidFill>
                    <a:schemeClr val="tx1">
                      <a:lumMod val="85000"/>
                      <a:lumOff val="15000"/>
                    </a:schemeClr>
                  </a:solidFill>
                  <a:latin typeface="DaunPenh" pitchFamily="2" charset="0"/>
                  <a:cs typeface="DaunPenh" pitchFamily="2" charset="0"/>
                </a:rPr>
                <a:t>Hadka</a:t>
              </a:r>
              <a:r>
                <a:rPr lang="en-US" dirty="0">
                  <a:solidFill>
                    <a:schemeClr val="tx1">
                      <a:lumMod val="85000"/>
                      <a:lumOff val="15000"/>
                    </a:schemeClr>
                  </a:solidFill>
                  <a:latin typeface="DaunPenh" pitchFamily="2" charset="0"/>
                  <a:cs typeface="DaunPenh" pitchFamily="2" charset="0"/>
                </a:rPr>
                <a:t> </a:t>
              </a:r>
              <a:r>
                <a:rPr lang="he-IL" dirty="0">
                  <a:solidFill>
                    <a:schemeClr val="tx1">
                      <a:lumMod val="85000"/>
                      <a:lumOff val="15000"/>
                    </a:schemeClr>
                  </a:solidFill>
                  <a:latin typeface="DaunPenh" pitchFamily="2" charset="0"/>
                  <a:cs typeface="DaunPenh" pitchFamily="2" charset="0"/>
                </a:rPr>
                <a:t>2017</a:t>
              </a:r>
              <a:endParaRPr lang="en-US" dirty="0"/>
            </a:p>
          </p:txBody>
        </p:sp>
      </p:grpSp>
      <p:pic>
        <p:nvPicPr>
          <p:cNvPr id="20" name="Picture 19">
            <a:extLst>
              <a:ext uri="{FF2B5EF4-FFF2-40B4-BE49-F238E27FC236}">
                <a16:creationId xmlns:a16="http://schemas.microsoft.com/office/drawing/2014/main" id="{4488B566-A687-B344-BB20-B76EBC0818C2}"/>
              </a:ext>
            </a:extLst>
          </p:cNvPr>
          <p:cNvPicPr>
            <a:picLocks noChangeAspect="1"/>
          </p:cNvPicPr>
          <p:nvPr/>
        </p:nvPicPr>
        <p:blipFill>
          <a:blip r:embed="rId6"/>
          <a:stretch>
            <a:fillRect/>
          </a:stretch>
        </p:blipFill>
        <p:spPr>
          <a:xfrm>
            <a:off x="10527920" y="511831"/>
            <a:ext cx="4313464" cy="4132606"/>
          </a:xfrm>
          <a:prstGeom prst="rect">
            <a:avLst/>
          </a:prstGeom>
        </p:spPr>
      </p:pic>
    </p:spTree>
    <p:extLst>
      <p:ext uri="{BB962C8B-B14F-4D97-AF65-F5344CB8AC3E}">
        <p14:creationId xmlns:p14="http://schemas.microsoft.com/office/powerpoint/2010/main" val="246780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D963A9-C0B9-7840-82A1-86173E7F6591}"/>
              </a:ext>
            </a:extLst>
          </p:cNvPr>
          <p:cNvSpPr>
            <a:spLocks noGrp="1"/>
          </p:cNvSpPr>
          <p:nvPr>
            <p:ph type="sldNum" sz="quarter" idx="12"/>
          </p:nvPr>
        </p:nvSpPr>
        <p:spPr/>
        <p:txBody>
          <a:bodyPr/>
          <a:lstStyle/>
          <a:p>
            <a:fld id="{CBA4AC6D-9836-9F4A-961A-ECAC0CEAF37F}" type="slidenum">
              <a:rPr lang="en-US" smtClean="0"/>
              <a:t>8</a:t>
            </a:fld>
            <a:endParaRPr lang="en-US"/>
          </a:p>
        </p:txBody>
      </p:sp>
      <p:sp>
        <p:nvSpPr>
          <p:cNvPr id="6" name="Title 1">
            <a:extLst>
              <a:ext uri="{FF2B5EF4-FFF2-40B4-BE49-F238E27FC236}">
                <a16:creationId xmlns:a16="http://schemas.microsoft.com/office/drawing/2014/main" id="{47BE746B-1F99-6047-AD12-454F055B3C38}"/>
              </a:ext>
            </a:extLst>
          </p:cNvPr>
          <p:cNvSpPr>
            <a:spLocks noGrp="1"/>
          </p:cNvSpPr>
          <p:nvPr>
            <p:ph type="title"/>
          </p:nvPr>
        </p:nvSpPr>
        <p:spPr>
          <a:xfrm>
            <a:off x="838200" y="365125"/>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Multi-objective Problem formulation</a:t>
            </a:r>
            <a:endParaRPr lang="en-US" sz="7200"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28C023-1E97-8A46-A9E7-4E084D23FAA2}"/>
                  </a:ext>
                </a:extLst>
              </p:cNvPr>
              <p:cNvSpPr/>
              <p:nvPr/>
            </p:nvSpPr>
            <p:spPr>
              <a:xfrm>
                <a:off x="53788" y="1572941"/>
                <a:ext cx="6444642" cy="87851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𝒎𝒂𝒙𝒊𝒎𝒊𝒛𝒆</m:t>
                      </m:r>
                      <m:r>
                        <a:rPr lang="en-US" sz="2400" b="0" i="1" smtClean="0">
                          <a:solidFill>
                            <a:srgbClr val="E94C00"/>
                          </a:solidFill>
                          <a:latin typeface="Cambria Math" panose="02040503050406030204" pitchFamily="18" charset="0"/>
                        </a:rPr>
                        <m:t> </m:t>
                      </m:r>
                    </m:oMath>
                  </m:oMathPara>
                </a14:m>
                <a:endParaRPr lang="en-US" sz="2400" b="0" i="1" dirty="0">
                  <a:solidFill>
                    <a:srgbClr val="E94C00"/>
                  </a:solidFill>
                  <a:latin typeface="Cambria Math" panose="02040503050406030204" pitchFamily="18" charset="0"/>
                </a:endParaRPr>
              </a:p>
              <a:p>
                <a:pPr algn="r" rtl="1"/>
                <a14:m>
                  <m:oMathPara xmlns:m="http://schemas.openxmlformats.org/officeDocument/2006/math">
                    <m:oMathParaPr>
                      <m:jc m:val="centerGroup"/>
                    </m:oMathParaPr>
                    <m:oMath xmlns:m="http://schemas.openxmlformats.org/officeDocument/2006/math">
                      <m:r>
                        <a:rPr lang="en-US" sz="2400" b="0" i="1" smtClean="0">
                          <a:solidFill>
                            <a:srgbClr val="E94C00"/>
                          </a:solidFill>
                          <a:latin typeface="Cambria Math" panose="02040503050406030204" pitchFamily="18" charset="0"/>
                        </a:rPr>
                        <m:t>𝑑𝑒𝑡𝑒𝑐𝑡𝑖𝑜𝑛</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𝑐𝑎𝑝𝑎𝑏𝑖𝑙𝑖𝑡𝑖𝑒𝑠</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𝑜𝑓</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𝑎</m:t>
                      </m:r>
                      <m:r>
                        <a:rPr lang="en-US" sz="2400" b="0" i="1" smtClean="0">
                          <a:solidFill>
                            <a:srgbClr val="E94C00"/>
                          </a:solidFill>
                          <a:latin typeface="Cambria Math" panose="02040503050406030204" pitchFamily="18" charset="0"/>
                        </a:rPr>
                        <m:t> </m:t>
                      </m:r>
                      <m:r>
                        <a:rPr lang="en-US" sz="2400" b="0" i="1" smtClean="0">
                          <a:solidFill>
                            <a:srgbClr val="E94C00"/>
                          </a:solidFill>
                          <a:latin typeface="Cambria Math" panose="02040503050406030204" pitchFamily="18" charset="0"/>
                        </a:rPr>
                        <m:t>𝑛𝑒𝑡𝑤𝑜𝑟𝑘</m:t>
                      </m:r>
                      <m:r>
                        <a:rPr lang="en-US" sz="2400" b="0" i="1" smtClean="0">
                          <a:solidFill>
                            <a:srgbClr val="E94C00"/>
                          </a:solidFill>
                          <a:latin typeface="Cambria Math" panose="02040503050406030204" pitchFamily="18" charset="0"/>
                        </a:rPr>
                        <m:t> </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𝑓</m:t>
                          </m:r>
                          <m:r>
                            <a:rPr lang="en-US" sz="2400" b="0" i="1" smtClean="0">
                              <a:solidFill>
                                <a:srgbClr val="E94C00"/>
                              </a:solidFill>
                              <a:latin typeface="Cambria Math" panose="02040503050406030204" pitchFamily="18" charset="0"/>
                            </a:rPr>
                            <m:t>1</m:t>
                          </m:r>
                          <m:d>
                            <m:dPr>
                              <m:ctrlPr>
                                <a:rPr lang="en-US" sz="2400" b="0" i="1" smtClean="0">
                                  <a:solidFill>
                                    <a:srgbClr val="E94C00"/>
                                  </a:solidFill>
                                  <a:latin typeface="Cambria Math" panose="02040503050406030204" pitchFamily="18" charset="0"/>
                                </a:rPr>
                              </m:ctrlPr>
                            </m:dPr>
                            <m:e>
                              <m:r>
                                <a:rPr lang="en-US" sz="2400" b="0" i="1" smtClean="0">
                                  <a:solidFill>
                                    <a:srgbClr val="E94C00"/>
                                  </a:solidFill>
                                  <a:latin typeface="Cambria Math" panose="02040503050406030204" pitchFamily="18" charset="0"/>
                                </a:rPr>
                                <m:t>𝑥</m:t>
                              </m:r>
                            </m:e>
                          </m:d>
                        </m:e>
                      </m:d>
                    </m:oMath>
                  </m:oMathPara>
                </a14:m>
                <a:endParaRPr lang="en-US" sz="2400" b="0" dirty="0">
                  <a:solidFill>
                    <a:srgbClr val="E94C00"/>
                  </a:solidFill>
                </a:endParaRPr>
              </a:p>
            </p:txBody>
          </p:sp>
        </mc:Choice>
        <mc:Fallback xmlns="">
          <p:sp>
            <p:nvSpPr>
              <p:cNvPr id="7" name="Rectangle 6">
                <a:extLst>
                  <a:ext uri="{FF2B5EF4-FFF2-40B4-BE49-F238E27FC236}">
                    <a16:creationId xmlns:a16="http://schemas.microsoft.com/office/drawing/2014/main" id="{3328C023-1E97-8A46-A9E7-4E084D23FAA2}"/>
                  </a:ext>
                </a:extLst>
              </p:cNvPr>
              <p:cNvSpPr>
                <a:spLocks noRot="1" noChangeAspect="1" noMove="1" noResize="1" noEditPoints="1" noAdjustHandles="1" noChangeArrowheads="1" noChangeShapeType="1" noTextEdit="1"/>
              </p:cNvSpPr>
              <p:nvPr/>
            </p:nvSpPr>
            <p:spPr>
              <a:xfrm>
                <a:off x="53788" y="1572941"/>
                <a:ext cx="6444642" cy="878510"/>
              </a:xfrm>
              <a:prstGeom prst="rect">
                <a:avLst/>
              </a:prstGeom>
              <a:blipFill>
                <a:blip r:embed="rId3"/>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CB640E7-8B8F-6041-841B-24CA9D05C22A}"/>
                  </a:ext>
                </a:extLst>
              </p:cNvPr>
              <p:cNvSpPr/>
              <p:nvPr/>
            </p:nvSpPr>
            <p:spPr>
              <a:xfrm>
                <a:off x="621084" y="5135017"/>
                <a:ext cx="6214783" cy="986552"/>
              </a:xfrm>
              <a:prstGeom prst="rect">
                <a:avLst/>
              </a:prstGeom>
            </p:spPr>
            <p:txBody>
              <a:bodyPr wrap="square">
                <a:spAutoFit/>
              </a:bodyPr>
              <a:lstStyle/>
              <a:p>
                <a:pPr algn="l"/>
                <a14:m>
                  <m:oMathPara xmlns:m="http://schemas.openxmlformats.org/officeDocument/2006/math">
                    <m:oMathParaPr>
                      <m:jc m:val="left"/>
                    </m:oMathParaPr>
                    <m:oMath xmlns:m="http://schemas.openxmlformats.org/officeDocument/2006/math">
                      <m:r>
                        <a:rPr lang="en-US" sz="2400" b="1" i="1" smtClean="0">
                          <a:solidFill>
                            <a:srgbClr val="E94C00"/>
                          </a:solidFill>
                          <a:latin typeface="Cambria Math" panose="02040503050406030204" pitchFamily="18" charset="0"/>
                        </a:rPr>
                        <m:t>𝒔𝒖𝒃𝒋𝒆𝒄𝒕</m:t>
                      </m:r>
                      <m:r>
                        <a:rPr lang="en-US" sz="2400" b="1" i="1" smtClean="0">
                          <a:solidFill>
                            <a:srgbClr val="E94C00"/>
                          </a:solidFill>
                          <a:latin typeface="Cambria Math" panose="02040503050406030204" pitchFamily="18" charset="0"/>
                        </a:rPr>
                        <m:t> </m:t>
                      </m:r>
                      <m:r>
                        <a:rPr lang="en-US" sz="2400" b="1" i="1" smtClean="0">
                          <a:solidFill>
                            <a:srgbClr val="E94C00"/>
                          </a:solidFill>
                          <a:latin typeface="Cambria Math" panose="02040503050406030204" pitchFamily="18" charset="0"/>
                        </a:rPr>
                        <m:t>𝒕𝒐</m:t>
                      </m:r>
                      <m:r>
                        <a:rPr lang="en-US" sz="2400" b="1" i="1" smtClean="0">
                          <a:solidFill>
                            <a:srgbClr val="E94C00"/>
                          </a:solidFill>
                          <a:latin typeface="Cambria Math" panose="02040503050406030204" pitchFamily="18" charset="0"/>
                        </a:rPr>
                        <m:t>:</m:t>
                      </m:r>
                      <m:r>
                        <a:rPr lang="en-US" sz="2400" b="0" i="1" smtClean="0">
                          <a:solidFill>
                            <a:srgbClr val="E94C00"/>
                          </a:solidFill>
                          <a:latin typeface="Cambria Math" panose="02040503050406030204" pitchFamily="18" charset="0"/>
                        </a:rPr>
                        <m:t>       2 </m:t>
                      </m:r>
                      <m:r>
                        <a:rPr lang="en-US" sz="2400" b="0" i="1" smtClean="0">
                          <a:solidFill>
                            <a:srgbClr val="E94C00"/>
                          </a:solidFill>
                          <a:latin typeface="Cambria Math" panose="02040503050406030204" pitchFamily="18" charset="0"/>
                          <a:ea typeface="Cambria Math" panose="02040503050406030204" pitchFamily="18" charset="0"/>
                        </a:rPr>
                        <m:t>≤</m:t>
                      </m:r>
                      <m:nary>
                        <m:naryPr>
                          <m:chr m:val="∑"/>
                          <m:subHide m:val="on"/>
                          <m:supHide m:val="on"/>
                          <m:ctrlPr>
                            <a:rPr lang="en-US" sz="2400" b="0" i="1" smtClean="0">
                              <a:solidFill>
                                <a:srgbClr val="E94C00"/>
                              </a:solidFill>
                              <a:latin typeface="Cambria Math" panose="02040503050406030204" pitchFamily="18" charset="0"/>
                            </a:rPr>
                          </m:ctrlPr>
                        </m:naryPr>
                        <m:sub/>
                        <m:sup/>
                        <m:e>
                          <m:sSub>
                            <m:sSubPr>
                              <m:ctrlPr>
                                <a:rPr lang="en-US" sz="2400" b="0" i="1" smtClean="0">
                                  <a:solidFill>
                                    <a:srgbClr val="E94C00"/>
                                  </a:solidFill>
                                  <a:latin typeface="Cambria Math" panose="02040503050406030204" pitchFamily="18" charset="0"/>
                                </a:rPr>
                              </m:ctrlPr>
                            </m:sSubPr>
                            <m:e>
                              <m:r>
                                <a:rPr lang="en-US" sz="2400" b="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e>
                      </m:nary>
                      <m:r>
                        <a:rPr lang="en-US" sz="2400" i="1">
                          <a:solidFill>
                            <a:srgbClr val="E94C00"/>
                          </a:solidFill>
                          <a:latin typeface="Cambria Math" panose="02040503050406030204" pitchFamily="18" charset="0"/>
                          <a:ea typeface="Cambria Math" panose="02040503050406030204" pitchFamily="18" charset="0"/>
                        </a:rPr>
                        <m:t>≤</m:t>
                      </m:r>
                      <m:r>
                        <a:rPr lang="en-US" sz="2400" b="0" i="1" smtClean="0">
                          <a:solidFill>
                            <a:srgbClr val="E94C00"/>
                          </a:solidFill>
                          <a:latin typeface="Cambria Math" panose="02040503050406030204" pitchFamily="18" charset="0"/>
                          <a:ea typeface="Cambria Math" panose="02040503050406030204" pitchFamily="18" charset="0"/>
                        </a:rPr>
                        <m:t>100</m:t>
                      </m:r>
                    </m:oMath>
                  </m:oMathPara>
                </a14:m>
                <a:endParaRPr lang="en-US" b="0" dirty="0">
                  <a:solidFill>
                    <a:srgbClr val="E94C00"/>
                  </a:solidFill>
                </a:endParaRPr>
              </a:p>
            </p:txBody>
          </p:sp>
        </mc:Choice>
        <mc:Fallback xmlns="">
          <p:sp>
            <p:nvSpPr>
              <p:cNvPr id="11" name="Rectangle 10">
                <a:extLst>
                  <a:ext uri="{FF2B5EF4-FFF2-40B4-BE49-F238E27FC236}">
                    <a16:creationId xmlns:a16="http://schemas.microsoft.com/office/drawing/2014/main" id="{3CB640E7-8B8F-6041-841B-24CA9D05C22A}"/>
                  </a:ext>
                </a:extLst>
              </p:cNvPr>
              <p:cNvSpPr>
                <a:spLocks noRot="1" noChangeAspect="1" noMove="1" noResize="1" noEditPoints="1" noAdjustHandles="1" noChangeArrowheads="1" noChangeShapeType="1" noTextEdit="1"/>
              </p:cNvSpPr>
              <p:nvPr/>
            </p:nvSpPr>
            <p:spPr>
              <a:xfrm>
                <a:off x="621084" y="5135017"/>
                <a:ext cx="6214783" cy="986552"/>
              </a:xfrm>
              <a:prstGeom prst="rect">
                <a:avLst/>
              </a:prstGeom>
              <a:blipFill>
                <a:blip r:embed="rId4"/>
                <a:stretch>
                  <a:fillRect l="-816" t="-129114"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F81E3C-6042-FC4B-98C6-92611D741F1C}"/>
                  </a:ext>
                </a:extLst>
              </p:cNvPr>
              <p:cNvSpPr/>
              <p:nvPr/>
            </p:nvSpPr>
            <p:spPr>
              <a:xfrm>
                <a:off x="621084" y="3715399"/>
                <a:ext cx="6214783" cy="1938992"/>
              </a:xfrm>
              <a:prstGeom prst="rect">
                <a:avLst/>
              </a:prstGeom>
            </p:spPr>
            <p:txBody>
              <a:bodyPr wrap="square">
                <a:spAutoFit/>
              </a:bodyPr>
              <a:lstStyle/>
              <a:p>
                <a:r>
                  <a:rPr lang="en-US" sz="2400" i="1" dirty="0">
                    <a:solidFill>
                      <a:srgbClr val="E94C00"/>
                    </a:solidFill>
                    <a:latin typeface="Cambria Math" panose="02040503050406030204" pitchFamily="18" charset="0"/>
                    <a:ea typeface="Cambria Math" panose="02040503050406030204" pitchFamily="18" charset="0"/>
                  </a:rPr>
                  <a:t>L = number of optional  sensor locations </a:t>
                </a:r>
                <a:endParaRPr lang="en-US" sz="2400" i="1" dirty="0">
                  <a:solidFill>
                    <a:srgbClr val="E94C00"/>
                  </a:solidFill>
                  <a:latin typeface="Cambria Math" panose="02040503050406030204" pitchFamily="18" charset="0"/>
                </a:endParaRPr>
              </a:p>
              <a:p>
                <a:pPr algn="l"/>
                <a:r>
                  <a:rPr lang="en-US" sz="2400" i="1" dirty="0">
                    <a:solidFill>
                      <a:srgbClr val="E94C00"/>
                    </a:solidFill>
                    <a:latin typeface="Cambria Math" panose="02040503050406030204" pitchFamily="18" charset="0"/>
                  </a:rPr>
                  <a:t>X  = {x</a:t>
                </a:r>
                <a:r>
                  <a:rPr lang="en-US" sz="2400" i="1" baseline="-25000" dirty="0">
                    <a:solidFill>
                      <a:srgbClr val="E94C00"/>
                    </a:solidFill>
                    <a:latin typeface="Cambria Math" panose="02040503050406030204" pitchFamily="18" charset="0"/>
                  </a:rPr>
                  <a:t>1</a:t>
                </a:r>
                <a:r>
                  <a:rPr lang="en-US" sz="2400" i="1" dirty="0">
                    <a:solidFill>
                      <a:srgbClr val="E94C00"/>
                    </a:solidFill>
                    <a:latin typeface="Cambria Math" panose="02040503050406030204" pitchFamily="18" charset="0"/>
                  </a:rPr>
                  <a:t>, x</a:t>
                </a:r>
                <a:r>
                  <a:rPr lang="en-US" sz="2400" i="1" baseline="-25000" dirty="0">
                    <a:solidFill>
                      <a:srgbClr val="E94C00"/>
                    </a:solidFill>
                    <a:latin typeface="Cambria Math" panose="02040503050406030204" pitchFamily="18" charset="0"/>
                  </a:rPr>
                  <a:t>2</a:t>
                </a:r>
                <a:r>
                  <a:rPr lang="en-US" sz="2400" i="1" dirty="0">
                    <a:solidFill>
                      <a:srgbClr val="E94C00"/>
                    </a:solidFill>
                    <a:latin typeface="Cambria Math" panose="02040503050406030204" pitchFamily="18" charset="0"/>
                  </a:rPr>
                  <a:t>…. </a:t>
                </a:r>
                <a:r>
                  <a:rPr lang="en-US" sz="2400" i="1" dirty="0" err="1">
                    <a:solidFill>
                      <a:srgbClr val="E94C00"/>
                    </a:solidFill>
                    <a:latin typeface="Cambria Math" panose="02040503050406030204" pitchFamily="18" charset="0"/>
                  </a:rPr>
                  <a:t>x</a:t>
                </a:r>
                <a:r>
                  <a:rPr lang="en-US" sz="2400" i="1" baseline="-25000" dirty="0" err="1">
                    <a:solidFill>
                      <a:srgbClr val="E94C00"/>
                    </a:solidFill>
                    <a:latin typeface="Cambria Math" panose="02040503050406030204" pitchFamily="18" charset="0"/>
                  </a:rPr>
                  <a:t>L</a:t>
                </a:r>
                <a:r>
                  <a:rPr lang="en-US" sz="2400" i="1" dirty="0">
                    <a:solidFill>
                      <a:srgbClr val="E94C00"/>
                    </a:solidFill>
                    <a:latin typeface="Cambria Math" panose="02040503050406030204" pitchFamily="18" charset="0"/>
                  </a:rPr>
                  <a:t>}</a:t>
                </a:r>
                <a:endParaRPr lang="he-IL" sz="2400" b="0" i="1" dirty="0">
                  <a:solidFill>
                    <a:srgbClr val="E94C00"/>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sSub>
                        <m:sSubPr>
                          <m:ctrlPr>
                            <a:rPr lang="en-US" sz="2400" b="0" i="1" smtClean="0">
                              <a:solidFill>
                                <a:srgbClr val="E94C00"/>
                              </a:solidFill>
                              <a:latin typeface="Cambria Math" panose="02040503050406030204" pitchFamily="18" charset="0"/>
                            </a:rPr>
                          </m:ctrlPr>
                        </m:sSubPr>
                        <m:e>
                          <m:r>
                            <a:rPr lang="en-US" sz="2400" i="1" smtClean="0">
                              <a:solidFill>
                                <a:srgbClr val="E94C00"/>
                              </a:solidFill>
                              <a:latin typeface="Cambria Math" panose="02040503050406030204" pitchFamily="18" charset="0"/>
                            </a:rPr>
                            <m:t>𝑥</m:t>
                          </m:r>
                        </m:e>
                        <m:sub>
                          <m:r>
                            <a:rPr lang="en-US" sz="2400" b="0" i="1" smtClean="0">
                              <a:solidFill>
                                <a:srgbClr val="E94C00"/>
                              </a:solidFill>
                              <a:latin typeface="Cambria Math" panose="02040503050406030204" pitchFamily="18" charset="0"/>
                            </a:rPr>
                            <m:t>𝑖</m:t>
                          </m:r>
                        </m:sub>
                      </m:sSub>
                      <m:r>
                        <a:rPr lang="en-US" sz="2400" b="0" i="1" smtClean="0">
                          <a:solidFill>
                            <a:srgbClr val="E94C00"/>
                          </a:solidFill>
                          <a:latin typeface="Cambria Math" panose="02040503050406030204" pitchFamily="18" charset="0"/>
                          <a:ea typeface="Cambria Math" panose="02040503050406030204" pitchFamily="18" charset="0"/>
                        </a:rPr>
                        <m:t>∈</m:t>
                      </m:r>
                      <m:d>
                        <m:dPr>
                          <m:begChr m:val="{"/>
                          <m:endChr m:val="}"/>
                          <m:ctrlPr>
                            <a:rPr lang="en-US" sz="2400" b="0" i="1" smtClean="0">
                              <a:solidFill>
                                <a:srgbClr val="E94C00"/>
                              </a:solidFill>
                              <a:latin typeface="Cambria Math" panose="02040503050406030204" pitchFamily="18" charset="0"/>
                              <a:ea typeface="Cambria Math" panose="02040503050406030204" pitchFamily="18" charset="0"/>
                            </a:rPr>
                          </m:ctrlPr>
                        </m:dPr>
                        <m:e>
                          <m:r>
                            <a:rPr lang="en-US" sz="2400" b="0" i="1" smtClean="0">
                              <a:solidFill>
                                <a:srgbClr val="E94C00"/>
                              </a:solidFill>
                              <a:latin typeface="Cambria Math" panose="02040503050406030204" pitchFamily="18" charset="0"/>
                              <a:ea typeface="Cambria Math" panose="02040503050406030204" pitchFamily="18" charset="0"/>
                            </a:rPr>
                            <m:t>0,1</m:t>
                          </m:r>
                        </m:e>
                      </m:d>
                    </m:oMath>
                  </m:oMathPara>
                </a14:m>
                <a:endParaRPr lang="en-US" sz="2400" b="0" i="1" dirty="0">
                  <a:solidFill>
                    <a:srgbClr val="E94C00"/>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m:rPr>
                          <m:sty m:val="p"/>
                        </m:rPr>
                        <a:rPr lang="el-GR" sz="2400" i="1" dirty="0" smtClean="0">
                          <a:solidFill>
                            <a:srgbClr val="E94C00"/>
                          </a:solidFill>
                          <a:latin typeface="Cambria Math" panose="02040503050406030204" pitchFamily="18" charset="0"/>
                          <a:ea typeface="Cambria Math" panose="02040503050406030204" pitchFamily="18" charset="0"/>
                        </a:rPr>
                        <m:t>Ω</m:t>
                      </m:r>
                      <m:r>
                        <a:rPr lang="en-US" sz="2400" b="0" i="1" dirty="0" smtClean="0">
                          <a:solidFill>
                            <a:srgbClr val="E94C00"/>
                          </a:solidFill>
                          <a:latin typeface="Cambria Math" panose="02040503050406030204" pitchFamily="18" charset="0"/>
                          <a:ea typeface="Cambria Math" panose="02040503050406030204" pitchFamily="18" charset="0"/>
                        </a:rPr>
                        <m:t>=</m:t>
                      </m:r>
                      <m:sSup>
                        <m:sSupPr>
                          <m:ctrlPr>
                            <a:rPr lang="en-US" sz="2400" b="0" i="1" dirty="0" smtClean="0">
                              <a:solidFill>
                                <a:srgbClr val="E94C00"/>
                              </a:solidFill>
                              <a:latin typeface="Cambria Math" panose="02040503050406030204" pitchFamily="18" charset="0"/>
                              <a:ea typeface="Cambria Math" panose="02040503050406030204" pitchFamily="18" charset="0"/>
                            </a:rPr>
                          </m:ctrlPr>
                        </m:sSupPr>
                        <m:e>
                          <m:r>
                            <a:rPr lang="en-US" sz="2400" b="0" i="1" dirty="0" smtClean="0">
                              <a:solidFill>
                                <a:srgbClr val="E94C00"/>
                              </a:solidFill>
                              <a:latin typeface="Cambria Math" panose="02040503050406030204" pitchFamily="18" charset="0"/>
                              <a:ea typeface="Cambria Math" panose="02040503050406030204" pitchFamily="18" charset="0"/>
                            </a:rPr>
                            <m:t>2</m:t>
                          </m:r>
                        </m:e>
                        <m:sup>
                          <m:r>
                            <a:rPr lang="en-US" sz="2400" b="0" i="1" dirty="0" smtClean="0">
                              <a:solidFill>
                                <a:srgbClr val="E94C00"/>
                              </a:solidFill>
                              <a:latin typeface="Cambria Math" panose="02040503050406030204" pitchFamily="18" charset="0"/>
                              <a:ea typeface="Cambria Math" panose="02040503050406030204" pitchFamily="18" charset="0"/>
                            </a:rPr>
                            <m:t>𝐿</m:t>
                          </m:r>
                        </m:sup>
                      </m:sSup>
                    </m:oMath>
                  </m:oMathPara>
                </a14:m>
                <a:endParaRPr lang="en-US" sz="2400" b="0" dirty="0">
                  <a:solidFill>
                    <a:srgbClr val="E94C00"/>
                  </a:solidFill>
                  <a:ea typeface="Cambria Math" panose="02040503050406030204" pitchFamily="18" charset="0"/>
                </a:endParaRPr>
              </a:p>
              <a:p>
                <a:pPr algn="l"/>
                <a:endParaRPr lang="en-US" sz="2400" b="0" dirty="0">
                  <a:solidFill>
                    <a:srgbClr val="E94C00"/>
                  </a:solidFill>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71F81E3C-6042-FC4B-98C6-92611D741F1C}"/>
                  </a:ext>
                </a:extLst>
              </p:cNvPr>
              <p:cNvSpPr>
                <a:spLocks noRot="1" noChangeAspect="1" noMove="1" noResize="1" noEditPoints="1" noAdjustHandles="1" noChangeArrowheads="1" noChangeShapeType="1" noTextEdit="1"/>
              </p:cNvSpPr>
              <p:nvPr/>
            </p:nvSpPr>
            <p:spPr>
              <a:xfrm>
                <a:off x="621084" y="3715399"/>
                <a:ext cx="6214783" cy="1938992"/>
              </a:xfrm>
              <a:prstGeom prst="rect">
                <a:avLst/>
              </a:prstGeom>
              <a:blipFill>
                <a:blip r:embed="rId5"/>
                <a:stretch>
                  <a:fillRect l="-1429" t="-2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9F5994A-669E-A04A-A8F1-34156BF7399A}"/>
                  </a:ext>
                </a:extLst>
              </p:cNvPr>
              <p:cNvSpPr/>
              <p:nvPr/>
            </p:nvSpPr>
            <p:spPr>
              <a:xfrm>
                <a:off x="8610600" y="1596697"/>
                <a:ext cx="202491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94C00"/>
                          </a:solidFill>
                          <a:latin typeface="Cambria Math" panose="02040503050406030204" pitchFamily="18" charset="0"/>
                        </a:rPr>
                        <m:t>𝒎𝒊𝒏𝒊𝒎𝒊𝒛𝒆</m:t>
                      </m:r>
                      <m:r>
                        <a:rPr lang="en-US" sz="2400" i="1">
                          <a:solidFill>
                            <a:srgbClr val="E94C00"/>
                          </a:solidFill>
                          <a:latin typeface="Cambria Math" panose="02040503050406030204" pitchFamily="18" charset="0"/>
                        </a:rPr>
                        <m:t> </m:t>
                      </m:r>
                    </m:oMath>
                  </m:oMathPara>
                </a14:m>
                <a:endParaRPr lang="en-US" sz="2400" i="1" dirty="0">
                  <a:solidFill>
                    <a:srgbClr val="E94C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E94C00"/>
                          </a:solidFill>
                          <a:latin typeface="Cambria Math" panose="02040503050406030204" pitchFamily="18" charset="0"/>
                        </a:rPr>
                        <m:t>𝐶𝑂𝑆𝑇</m:t>
                      </m:r>
                      <m:r>
                        <a:rPr lang="en-US" sz="2400" i="1">
                          <a:solidFill>
                            <a:srgbClr val="E94C00"/>
                          </a:solidFill>
                          <a:latin typeface="Cambria Math" panose="02040503050406030204" pitchFamily="18" charset="0"/>
                        </a:rPr>
                        <m:t>(</m:t>
                      </m:r>
                      <m:r>
                        <a:rPr lang="en-US" sz="2400" i="1">
                          <a:solidFill>
                            <a:srgbClr val="E94C00"/>
                          </a:solidFill>
                          <a:latin typeface="Cambria Math" panose="02040503050406030204" pitchFamily="18" charset="0"/>
                        </a:rPr>
                        <m:t>𝑓</m:t>
                      </m:r>
                      <m:r>
                        <a:rPr lang="en-US" sz="2400" i="1">
                          <a:solidFill>
                            <a:srgbClr val="E94C00"/>
                          </a:solidFill>
                          <a:latin typeface="Cambria Math" panose="02040503050406030204" pitchFamily="18" charset="0"/>
                        </a:rPr>
                        <m:t>2(</m:t>
                      </m:r>
                      <m:r>
                        <a:rPr lang="en-US" sz="2400" i="1">
                          <a:solidFill>
                            <a:srgbClr val="E94C00"/>
                          </a:solidFill>
                          <a:latin typeface="Cambria Math" panose="02040503050406030204" pitchFamily="18" charset="0"/>
                        </a:rPr>
                        <m:t>𝑥</m:t>
                      </m:r>
                      <m:r>
                        <a:rPr lang="en-US" sz="2400" i="1">
                          <a:solidFill>
                            <a:srgbClr val="E94C00"/>
                          </a:solidFill>
                          <a:latin typeface="Cambria Math" panose="02040503050406030204" pitchFamily="18" charset="0"/>
                        </a:rPr>
                        <m:t>))</m:t>
                      </m:r>
                    </m:oMath>
                  </m:oMathPara>
                </a14:m>
                <a:endParaRPr lang="en-US" sz="2400" dirty="0"/>
              </a:p>
            </p:txBody>
          </p:sp>
        </mc:Choice>
        <mc:Fallback xmlns="">
          <p:sp>
            <p:nvSpPr>
              <p:cNvPr id="3" name="Rectangle 2">
                <a:extLst>
                  <a:ext uri="{FF2B5EF4-FFF2-40B4-BE49-F238E27FC236}">
                    <a16:creationId xmlns:a16="http://schemas.microsoft.com/office/drawing/2014/main" id="{B9F5994A-669E-A04A-A8F1-34156BF7399A}"/>
                  </a:ext>
                </a:extLst>
              </p:cNvPr>
              <p:cNvSpPr>
                <a:spLocks noRot="1" noChangeAspect="1" noMove="1" noResize="1" noEditPoints="1" noAdjustHandles="1" noChangeArrowheads="1" noChangeShapeType="1" noTextEdit="1"/>
              </p:cNvSpPr>
              <p:nvPr/>
            </p:nvSpPr>
            <p:spPr>
              <a:xfrm>
                <a:off x="8610600" y="1596697"/>
                <a:ext cx="2024913" cy="830997"/>
              </a:xfrm>
              <a:prstGeom prst="rect">
                <a:avLst/>
              </a:prstGeom>
              <a:blipFill>
                <a:blip r:embed="rId6"/>
                <a:stretch>
                  <a:fillRect r="-625" b="-7576"/>
                </a:stretch>
              </a:blipFill>
            </p:spPr>
            <p:txBody>
              <a:bodyPr/>
              <a:lstStyle/>
              <a:p>
                <a:r>
                  <a:rPr lang="en-US">
                    <a:noFill/>
                  </a:rPr>
                  <a:t> </a:t>
                </a:r>
              </a:p>
            </p:txBody>
          </p:sp>
        </mc:Fallback>
      </mc:AlternateContent>
    </p:spTree>
    <p:extLst>
      <p:ext uri="{BB962C8B-B14F-4D97-AF65-F5344CB8AC3E}">
        <p14:creationId xmlns:p14="http://schemas.microsoft.com/office/powerpoint/2010/main" val="244433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0C7A86-FC67-D046-BEB6-9ED9F84873FE}"/>
              </a:ext>
            </a:extLst>
          </p:cNvPr>
          <p:cNvPicPr>
            <a:picLocks noChangeAspect="1"/>
          </p:cNvPicPr>
          <p:nvPr/>
        </p:nvPicPr>
        <p:blipFill>
          <a:blip r:embed="rId3"/>
          <a:stretch>
            <a:fillRect/>
          </a:stretch>
        </p:blipFill>
        <p:spPr>
          <a:xfrm>
            <a:off x="6010069" y="1689627"/>
            <a:ext cx="6097526" cy="4697631"/>
          </a:xfrm>
          <a:prstGeom prst="rect">
            <a:avLst/>
          </a:prstGeom>
        </p:spPr>
      </p:pic>
      <p:pic>
        <p:nvPicPr>
          <p:cNvPr id="6" name="Picture 5">
            <a:extLst>
              <a:ext uri="{FF2B5EF4-FFF2-40B4-BE49-F238E27FC236}">
                <a16:creationId xmlns:a16="http://schemas.microsoft.com/office/drawing/2014/main" id="{82DEFA39-162B-0745-B96E-A10662F80097}"/>
              </a:ext>
            </a:extLst>
          </p:cNvPr>
          <p:cNvPicPr>
            <a:picLocks noChangeAspect="1"/>
          </p:cNvPicPr>
          <p:nvPr/>
        </p:nvPicPr>
        <p:blipFill>
          <a:blip r:embed="rId4"/>
          <a:srcRect/>
          <a:stretch/>
        </p:blipFill>
        <p:spPr bwMode="auto">
          <a:xfrm>
            <a:off x="6010070" y="1705622"/>
            <a:ext cx="6097525" cy="4697631"/>
          </a:xfrm>
          <a:prstGeom prst="rect">
            <a:avLst/>
          </a:prstGeom>
          <a:ln>
            <a:noFill/>
          </a:ln>
          <a:extLst>
            <a:ext uri="{53640926-AAD7-44D8-BBD7-CCE9431645EC}">
              <a14:shadowObscured xmlns:a14="http://schemas.microsoft.com/office/drawing/2010/main"/>
            </a:ext>
          </a:extLst>
        </p:spPr>
      </p:pic>
      <p:sp>
        <p:nvSpPr>
          <p:cNvPr id="13" name="Title 1">
            <a:extLst>
              <a:ext uri="{FF2B5EF4-FFF2-40B4-BE49-F238E27FC236}">
                <a16:creationId xmlns:a16="http://schemas.microsoft.com/office/drawing/2014/main" id="{1E1A4CD6-C1BF-484B-B3F7-CC8F4BA43FDD}"/>
              </a:ext>
            </a:extLst>
          </p:cNvPr>
          <p:cNvSpPr>
            <a:spLocks noGrp="1"/>
          </p:cNvSpPr>
          <p:nvPr>
            <p:ph type="title"/>
          </p:nvPr>
        </p:nvSpPr>
        <p:spPr>
          <a:xfrm>
            <a:off x="838200" y="470742"/>
            <a:ext cx="10515600" cy="1325563"/>
          </a:xfrm>
        </p:spPr>
        <p:txBody>
          <a:bodyPr>
            <a:normAutofit/>
          </a:bodyPr>
          <a:lstStyle/>
          <a:p>
            <a:r>
              <a:rPr lang="en-US" sz="7200" dirty="0">
                <a:solidFill>
                  <a:schemeClr val="tx1">
                    <a:lumMod val="85000"/>
                    <a:lumOff val="15000"/>
                  </a:schemeClr>
                </a:solidFill>
                <a:latin typeface="DaunPenh" pitchFamily="2" charset="0"/>
                <a:cs typeface="DaunPenh" pitchFamily="2" charset="0"/>
              </a:rPr>
              <a:t>Simulation setup</a:t>
            </a:r>
            <a:r>
              <a:rPr lang="he-IL" sz="7200" dirty="0">
                <a:solidFill>
                  <a:schemeClr val="tx1">
                    <a:lumMod val="85000"/>
                    <a:lumOff val="15000"/>
                  </a:schemeClr>
                </a:solidFill>
                <a:latin typeface="DaunPenh" pitchFamily="2" charset="0"/>
                <a:cs typeface="DaunPenh" pitchFamily="2" charset="0"/>
              </a:rPr>
              <a:t> </a:t>
            </a:r>
            <a:r>
              <a:rPr lang="en-US" sz="7200" dirty="0">
                <a:solidFill>
                  <a:schemeClr val="tx1">
                    <a:lumMod val="85000"/>
                    <a:lumOff val="15000"/>
                  </a:schemeClr>
                </a:solidFill>
                <a:latin typeface="DaunPenh" pitchFamily="2" charset="0"/>
                <a:cs typeface="DaunPenh" pitchFamily="2" charset="0"/>
              </a:rPr>
              <a:t>- </a:t>
            </a:r>
            <a:r>
              <a:rPr lang="en-US" sz="3200" dirty="0">
                <a:solidFill>
                  <a:srgbClr val="E94C00"/>
                </a:solidFill>
                <a:latin typeface="DaunPenh" pitchFamily="2" charset="0"/>
                <a:cs typeface="DaunPenh" pitchFamily="2" charset="0"/>
              </a:rPr>
              <a:t>A 1000x1000 m flat area</a:t>
            </a:r>
            <a:endParaRPr lang="en-US" sz="7200" dirty="0">
              <a:solidFill>
                <a:schemeClr val="tx1">
                  <a:lumMod val="85000"/>
                  <a:lumOff val="15000"/>
                </a:schemeClr>
              </a:solidFill>
              <a:latin typeface="DaunPenh" pitchFamily="2" charset="0"/>
              <a:cs typeface="DaunPenh" pitchFamily="2" charset="0"/>
            </a:endParaRPr>
          </a:p>
        </p:txBody>
      </p:sp>
      <p:sp>
        <p:nvSpPr>
          <p:cNvPr id="15" name="Slide Number Placeholder 14">
            <a:extLst>
              <a:ext uri="{FF2B5EF4-FFF2-40B4-BE49-F238E27FC236}">
                <a16:creationId xmlns:a16="http://schemas.microsoft.com/office/drawing/2014/main" id="{6F89318D-D4CC-154D-BAED-AC844E423C4A}"/>
              </a:ext>
            </a:extLst>
          </p:cNvPr>
          <p:cNvSpPr>
            <a:spLocks noGrp="1"/>
          </p:cNvSpPr>
          <p:nvPr>
            <p:ph type="sldNum" sz="quarter" idx="12"/>
          </p:nvPr>
        </p:nvSpPr>
        <p:spPr/>
        <p:txBody>
          <a:bodyPr/>
          <a:lstStyle/>
          <a:p>
            <a:fld id="{CBA4AC6D-9836-9F4A-961A-ECAC0CEAF37F}" type="slidenum">
              <a:rPr lang="en-US" smtClean="0"/>
              <a:t>9</a:t>
            </a:fld>
            <a:endParaRPr lang="en-US"/>
          </a:p>
        </p:txBody>
      </p:sp>
      <p:sp>
        <p:nvSpPr>
          <p:cNvPr id="28" name="Text Box 17">
            <a:extLst>
              <a:ext uri="{FF2B5EF4-FFF2-40B4-BE49-F238E27FC236}">
                <a16:creationId xmlns:a16="http://schemas.microsoft.com/office/drawing/2014/main" id="{127F602E-7D58-8A4A-B3F7-56B491DABC97}"/>
              </a:ext>
            </a:extLst>
          </p:cNvPr>
          <p:cNvSpPr txBox="1"/>
          <p:nvPr/>
        </p:nvSpPr>
        <p:spPr>
          <a:xfrm>
            <a:off x="525460" y="3840743"/>
            <a:ext cx="5570540" cy="227050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15000"/>
              </a:lnSpc>
              <a:spcAft>
                <a:spcPts val="1000"/>
              </a:spcAft>
            </a:pPr>
            <a:r>
              <a:rPr lang="en-US" sz="3000" dirty="0">
                <a:solidFill>
                  <a:srgbClr val="000000"/>
                </a:solidFill>
                <a:latin typeface="DaunPenh" pitchFamily="2" charset="0"/>
                <a:cs typeface="DaunPenh" pitchFamily="2" charset="0"/>
              </a:rPr>
              <a:t>Let’s say I know the meteorological condition is: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(WS, WD, SC) = (4 m s</a:t>
            </a:r>
            <a:r>
              <a:rPr lang="en-US" sz="3000" baseline="30000" dirty="0">
                <a:solidFill>
                  <a:srgbClr val="000000"/>
                </a:solidFill>
                <a:latin typeface="DaunPenh" pitchFamily="2" charset="0"/>
                <a:ea typeface="Times New Roman" panose="02020603050405020304" pitchFamily="18" charset="0"/>
                <a:cs typeface="DaunPenh" pitchFamily="2" charset="0"/>
              </a:rPr>
              <a:t>-1</a:t>
            </a:r>
            <a:r>
              <a:rPr lang="en-US" sz="3000" dirty="0">
                <a:solidFill>
                  <a:srgbClr val="000000"/>
                </a:solidFill>
                <a:latin typeface="DaunPenh" pitchFamily="2" charset="0"/>
                <a:ea typeface="Times New Roman" panose="02020603050405020304" pitchFamily="18" charset="0"/>
                <a:cs typeface="DaunPenh" pitchFamily="2" charset="0"/>
              </a:rPr>
              <a:t>, 270</a:t>
            </a:r>
            <a:r>
              <a:rPr lang="en-US" sz="3000" baseline="30000" dirty="0">
                <a:solidFill>
                  <a:srgbClr val="000000"/>
                </a:solidFill>
                <a:latin typeface="DaunPenh" pitchFamily="2" charset="0"/>
                <a:ea typeface="Times New Roman" panose="02020603050405020304" pitchFamily="18" charset="0"/>
                <a:cs typeface="DaunPenh" pitchFamily="2" charset="0"/>
              </a:rPr>
              <a:t> </a:t>
            </a:r>
            <a:r>
              <a:rPr lang="en-US" sz="3000" dirty="0">
                <a:solidFill>
                  <a:srgbClr val="000000"/>
                </a:solidFill>
                <a:latin typeface="DaunPenh" pitchFamily="2" charset="0"/>
                <a:ea typeface="Times New Roman" panose="02020603050405020304" pitchFamily="18" charset="0"/>
                <a:cs typeface="DaunPenh" pitchFamily="2" charset="0"/>
              </a:rPr>
              <a:t>degrees, C class)</a:t>
            </a:r>
          </a:p>
          <a:p>
            <a:pPr>
              <a:lnSpc>
                <a:spcPct val="115000"/>
              </a:lnSpc>
              <a:spcAft>
                <a:spcPts val="1000"/>
              </a:spcAft>
            </a:pPr>
            <a:r>
              <a:rPr lang="en-US" sz="3000" dirty="0">
                <a:solidFill>
                  <a:srgbClr val="000000"/>
                </a:solidFill>
                <a:latin typeface="DaunPenh" pitchFamily="2" charset="0"/>
                <a:ea typeface="Times New Roman" panose="02020603050405020304" pitchFamily="18" charset="0"/>
                <a:cs typeface="DaunPenh" pitchFamily="2" charset="0"/>
              </a:rPr>
              <a:t>I can derive a steady-state concentrations map </a:t>
            </a:r>
            <a:r>
              <a:rPr lang="en-US" sz="3000" dirty="0">
                <a:solidFill>
                  <a:srgbClr val="000000"/>
                </a:solidFill>
                <a:latin typeface="DaunPenh" pitchFamily="2" charset="0"/>
                <a:ea typeface="Times New Roman" panose="02020603050405020304" pitchFamily="18" charset="0"/>
                <a:cs typeface="DaunPenh" pitchFamily="2" charset="0"/>
                <a:sym typeface="Wingdings" pitchFamily="2" charset="2"/>
              </a:rPr>
              <a:t></a:t>
            </a:r>
            <a:endParaRPr lang="en-US" sz="3000" dirty="0">
              <a:solidFill>
                <a:srgbClr val="000000"/>
              </a:solidFill>
              <a:latin typeface="DaunPenh" pitchFamily="2" charset="0"/>
              <a:ea typeface="Times New Roman" panose="02020603050405020304" pitchFamily="18" charset="0"/>
              <a:cs typeface="DaunPenh" pitchFamily="2" charset="0"/>
            </a:endParaRPr>
          </a:p>
          <a:p>
            <a:pPr algn="just">
              <a:lnSpc>
                <a:spcPct val="115000"/>
              </a:lnSpc>
              <a:spcAft>
                <a:spcPts val="1000"/>
              </a:spcAft>
            </a:pPr>
            <a:endParaRPr lang="en-US" sz="3000" dirty="0">
              <a:solidFill>
                <a:srgbClr val="000000"/>
              </a:solidFill>
              <a:latin typeface="DaunPenh" pitchFamily="2" charset="0"/>
              <a:cs typeface="DaunPenh" pitchFamily="2" charset="0"/>
            </a:endParaRPr>
          </a:p>
          <a:p>
            <a:pPr algn="just">
              <a:lnSpc>
                <a:spcPct val="115000"/>
              </a:lnSpc>
              <a:spcAft>
                <a:spcPts val="1000"/>
              </a:spcAft>
            </a:pPr>
            <a:r>
              <a:rPr lang="en-US" sz="3000" dirty="0">
                <a:solidFill>
                  <a:srgbClr val="000000"/>
                </a:solidFill>
                <a:latin typeface="DaunPenh" pitchFamily="2" charset="0"/>
                <a:cs typeface="DaunPenh" pitchFamily="2" charset="0"/>
              </a:rPr>
              <a:t> </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3BE010E-A494-924C-9A6C-EF9C79A8F05F}"/>
                  </a:ext>
                </a:extLst>
              </p:cNvPr>
              <p:cNvSpPr/>
              <p:nvPr/>
            </p:nvSpPr>
            <p:spPr>
              <a:xfrm>
                <a:off x="525460" y="1711149"/>
                <a:ext cx="8842742" cy="2400657"/>
              </a:xfrm>
              <a:prstGeom prst="rect">
                <a:avLst/>
              </a:prstGeom>
            </p:spPr>
            <p:txBody>
              <a:bodyPr wrap="square">
                <a:spAutoFit/>
              </a:bodyPr>
              <a:lstStyle/>
              <a:p>
                <a:pPr algn="just"/>
                <a14:m>
                  <m:oMath xmlns:m="http://schemas.openxmlformats.org/officeDocument/2006/math">
                    <m:r>
                      <a:rPr lang="en-US" sz="3000" smtClean="0">
                        <a:latin typeface="Cambria Math" panose="02040503050406030204" pitchFamily="18" charset="0"/>
                        <a:cs typeface="DaunPenh" pitchFamily="2" charset="0"/>
                      </a:rPr>
                      <m:t>{</m:t>
                    </m:r>
                    <m:r>
                      <m:rPr>
                        <m:sty m:val="p"/>
                      </m:rPr>
                      <a:rPr lang="en-US" sz="3000" smtClean="0">
                        <a:latin typeface="Cambria Math" panose="02040503050406030204" pitchFamily="18" charset="0"/>
                        <a:cs typeface="DaunPenh" pitchFamily="2" charset="0"/>
                      </a:rPr>
                      <m:t>S</m:t>
                    </m:r>
                    <m:r>
                      <a:rPr lang="en-US" sz="3000" smtClean="0">
                        <a:latin typeface="Cambria Math" panose="02040503050406030204" pitchFamily="18" charset="0"/>
                        <a:cs typeface="DaunPenh" pitchFamily="2" charset="0"/>
                      </a:rPr>
                      <m:t>}</m:t>
                    </m:r>
                  </m:oMath>
                </a14:m>
                <a:r>
                  <a:rPr lang="en-US" sz="3000" dirty="0">
                    <a:latin typeface="DaunPenh" pitchFamily="2" charset="0"/>
                    <a:cs typeface="DaunPenh" pitchFamily="2" charset="0"/>
                  </a:rPr>
                  <a:t> - the set of sources. </a:t>
                </a:r>
              </a:p>
              <a:p>
                <a:pPr algn="just"/>
                <a14:m>
                  <m:oMath xmlns:m="http://schemas.openxmlformats.org/officeDocument/2006/math">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S</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emits </a:t>
                </a:r>
                <a14:m>
                  <m:oMath xmlns:m="http://schemas.openxmlformats.org/officeDocument/2006/math">
                    <m:sSub>
                      <m:sSubPr>
                        <m:ctrlPr>
                          <a:rPr lang="en-US" sz="3000" i="1">
                            <a:latin typeface="Cambria Math" panose="02040503050406030204" pitchFamily="18" charset="0"/>
                            <a:cs typeface="DaunPenh" pitchFamily="2" charset="0"/>
                          </a:rPr>
                        </m:ctrlPr>
                      </m:sSubPr>
                      <m:e>
                        <m:r>
                          <m:rPr>
                            <m:sty m:val="p"/>
                          </m:rPr>
                          <a:rPr lang="en-US" sz="3000">
                            <a:latin typeface="Cambria Math" panose="02040503050406030204" pitchFamily="18" charset="0"/>
                            <a:cs typeface="DaunPenh" pitchFamily="2" charset="0"/>
                          </a:rPr>
                          <m:t>q</m:t>
                        </m:r>
                      </m:e>
                      <m:sub>
                        <m:r>
                          <m:rPr>
                            <m:sty m:val="p"/>
                          </m:rPr>
                          <a:rPr lang="en-US" sz="3000">
                            <a:latin typeface="Cambria Math" panose="02040503050406030204" pitchFamily="18" charset="0"/>
                            <a:cs typeface="DaunPenh" pitchFamily="2" charset="0"/>
                          </a:rPr>
                          <m:t>s</m:t>
                        </m:r>
                      </m:sub>
                    </m:sSub>
                    <m:r>
                      <a:rPr lang="en-US" sz="3000">
                        <a:latin typeface="Cambria Math" panose="02040503050406030204" pitchFamily="18" charset="0"/>
                        <a:cs typeface="DaunPenh" pitchFamily="2" charset="0"/>
                      </a:rPr>
                      <m:t>(</m:t>
                    </m:r>
                    <m:r>
                      <m:rPr>
                        <m:sty m:val="p"/>
                      </m:rPr>
                      <a:rPr lang="en-US" sz="3000">
                        <a:latin typeface="Cambria Math" panose="02040503050406030204" pitchFamily="18" charset="0"/>
                        <a:cs typeface="DaunPenh" pitchFamily="2" charset="0"/>
                      </a:rPr>
                      <m:t>t</m:t>
                    </m:r>
                    <m:r>
                      <a:rPr lang="en-US" sz="3000">
                        <a:latin typeface="Cambria Math" panose="02040503050406030204" pitchFamily="18" charset="0"/>
                        <a:cs typeface="DaunPenh" pitchFamily="2" charset="0"/>
                      </a:rPr>
                      <m:t>)</m:t>
                    </m:r>
                  </m:oMath>
                </a14:m>
                <a:r>
                  <a:rPr lang="en-US" sz="3000" dirty="0">
                    <a:latin typeface="DaunPenh" pitchFamily="2" charset="0"/>
                    <a:cs typeface="DaunPenh" pitchFamily="2" charset="0"/>
                  </a:rPr>
                  <a:t> [kg s</a:t>
                </a:r>
                <a:r>
                  <a:rPr lang="en-US" sz="3000" baseline="30000" dirty="0">
                    <a:latin typeface="DaunPenh" pitchFamily="2" charset="0"/>
                    <a:cs typeface="DaunPenh" pitchFamily="2" charset="0"/>
                  </a:rPr>
                  <a:t>-1</a:t>
                </a:r>
                <a:r>
                  <a:rPr lang="en-US" sz="3000" dirty="0">
                    <a:latin typeface="DaunPenh" pitchFamily="2" charset="0"/>
                    <a:cs typeface="DaunPenh" pitchFamily="2" charset="0"/>
                  </a:rPr>
                  <a:t>]</a:t>
                </a:r>
              </a:p>
              <a:p>
                <a:pPr algn="just"/>
                <a14:m>
                  <m:oMath xmlns:m="http://schemas.openxmlformats.org/officeDocument/2006/math">
                    <m:r>
                      <a:rPr lang="en-US" sz="3000" i="1" smtClean="0">
                        <a:latin typeface="Cambria Math" panose="02040503050406030204" pitchFamily="18" charset="0"/>
                        <a:cs typeface="DaunPenh" pitchFamily="2" charset="0"/>
                      </a:rPr>
                      <m:t>𝑁</m:t>
                    </m:r>
                    <m:r>
                      <a:rPr lang="en-US" sz="3000" b="0" i="1" smtClean="0">
                        <a:latin typeface="Cambria Math" panose="02040503050406030204" pitchFamily="18" charset="0"/>
                        <a:cs typeface="DaunPenh" pitchFamily="2" charset="0"/>
                      </a:rPr>
                      <m:t>=</m:t>
                    </m:r>
                    <m:d>
                      <m:dPr>
                        <m:begChr m:val="|"/>
                        <m:endChr m:val="|"/>
                        <m:ctrlPr>
                          <a:rPr lang="en-US" sz="3000" b="0" i="1" smtClean="0">
                            <a:latin typeface="Cambria Math" panose="02040503050406030204" pitchFamily="18" charset="0"/>
                            <a:cs typeface="DaunPenh" pitchFamily="2" charset="0"/>
                          </a:rPr>
                        </m:ctrlPr>
                      </m:dPr>
                      <m:e>
                        <m:r>
                          <a:rPr lang="en-US" sz="3000" b="0" i="1" smtClean="0">
                            <a:latin typeface="Cambria Math" panose="02040503050406030204" pitchFamily="18" charset="0"/>
                            <a:cs typeface="DaunPenh" pitchFamily="2" charset="0"/>
                          </a:rPr>
                          <m:t>𝑆</m:t>
                        </m:r>
                      </m:e>
                    </m:d>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point sources </a:t>
                </a:r>
                <a:r>
                  <a:rPr lang="en-US" sz="3000" dirty="0">
                    <a:solidFill>
                      <a:schemeClr val="tx1">
                        <a:lumMod val="85000"/>
                        <a:lumOff val="15000"/>
                      </a:schemeClr>
                    </a:solidFill>
                    <a:latin typeface="DaunPenh" pitchFamily="2" charset="0"/>
                    <a:cs typeface="DaunPenh" pitchFamily="2" charset="0"/>
                  </a:rPr>
                  <a:t>(</a:t>
                </a:r>
                <a14:m>
                  <m:oMath xmlns:m="http://schemas.openxmlformats.org/officeDocument/2006/math">
                    <m:r>
                      <a:rPr lang="en-US" sz="3000" i="1" dirty="0">
                        <a:solidFill>
                          <a:srgbClr val="FF0000"/>
                        </a:solidFill>
                        <a:latin typeface="Cambria Math" panose="02040503050406030204" pitchFamily="18" charset="0"/>
                        <a:ea typeface="Cambria Math" panose="02040503050406030204" pitchFamily="18" charset="0"/>
                        <a:cs typeface="DaunPenh" pitchFamily="2" charset="0"/>
                      </a:rPr>
                      <m:t>∙</m:t>
                    </m:r>
                  </m:oMath>
                </a14:m>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5</a:t>
                </a:r>
              </a:p>
              <a:p>
                <a:pPr algn="just"/>
                <a14:m>
                  <m:oMath xmlns:m="http://schemas.openxmlformats.org/officeDocument/2006/math">
                    <m:r>
                      <m:rPr>
                        <m:sty m:val="p"/>
                      </m:rPr>
                      <a:rPr lang="en-US" sz="3000" b="0" i="0" smtClean="0">
                        <a:latin typeface="Cambria Math" panose="02040503050406030204" pitchFamily="18" charset="0"/>
                        <a:cs typeface="DaunPenh" pitchFamily="2" charset="0"/>
                      </a:rPr>
                      <m:t>L</m:t>
                    </m:r>
                    <m:r>
                      <a:rPr lang="en-US" sz="3000" b="0" i="0" smtClean="0">
                        <a:latin typeface="Cambria Math" panose="02040503050406030204" pitchFamily="18" charset="0"/>
                        <a:cs typeface="DaunPenh" pitchFamily="2" charset="0"/>
                      </a:rPr>
                      <m:t> </m:t>
                    </m:r>
                  </m:oMath>
                </a14:m>
                <a:r>
                  <a:rPr lang="he-IL" sz="3000" dirty="0">
                    <a:latin typeface="DaunPenh" pitchFamily="2" charset="0"/>
                    <a:cs typeface="DaunPenh" pitchFamily="2" charset="0"/>
                  </a:rPr>
                  <a:t>- </a:t>
                </a:r>
                <a:r>
                  <a:rPr lang="en-US" sz="3000" dirty="0">
                    <a:latin typeface="DaunPenh" pitchFamily="2" charset="0"/>
                    <a:cs typeface="DaunPenh" pitchFamily="2" charset="0"/>
                  </a:rPr>
                  <a:t>n</a:t>
                </a:r>
                <a:r>
                  <a:rPr lang="en-US" sz="3000" dirty="0">
                    <a:solidFill>
                      <a:srgbClr val="000000"/>
                    </a:solidFill>
                    <a:latin typeface="DaunPenh" pitchFamily="2" charset="0"/>
                    <a:cs typeface="DaunPenh" pitchFamily="2" charset="0"/>
                  </a:rPr>
                  <a:t>umber of optional locations </a:t>
                </a:r>
                <a:r>
                  <a:rPr lang="en-US" sz="3000" dirty="0">
                    <a:solidFill>
                      <a:schemeClr val="tx1">
                        <a:lumMod val="85000"/>
                        <a:lumOff val="15000"/>
                      </a:schemeClr>
                    </a:solidFill>
                    <a:latin typeface="DaunPenh" pitchFamily="2" charset="0"/>
                    <a:cs typeface="DaunPenh" pitchFamily="2" charset="0"/>
                  </a:rPr>
                  <a:t>(+) </a:t>
                </a:r>
                <a:r>
                  <a:rPr lang="en-US" sz="3000" i="1" dirty="0">
                    <a:solidFill>
                      <a:srgbClr val="E94C00"/>
                    </a:solidFill>
                    <a:latin typeface="DaunPenh" pitchFamily="2" charset="0"/>
                    <a:cs typeface="DaunPenh" pitchFamily="2" charset="0"/>
                  </a:rPr>
                  <a:t>= ~400 </a:t>
                </a:r>
              </a:p>
              <a:p>
                <a:pPr algn="just"/>
                <a:endParaRPr lang="en-US" sz="3000" dirty="0">
                  <a:latin typeface="DaunPenh" pitchFamily="2" charset="0"/>
                  <a:cs typeface="DaunPenh" pitchFamily="2" charset="0"/>
                </a:endParaRPr>
              </a:p>
            </p:txBody>
          </p:sp>
        </mc:Choice>
        <mc:Fallback xmlns="">
          <p:sp>
            <p:nvSpPr>
              <p:cNvPr id="30" name="Rectangle 29">
                <a:extLst>
                  <a:ext uri="{FF2B5EF4-FFF2-40B4-BE49-F238E27FC236}">
                    <a16:creationId xmlns:a16="http://schemas.microsoft.com/office/drawing/2014/main" id="{93BE010E-A494-924C-9A6C-EF9C79A8F05F}"/>
                  </a:ext>
                </a:extLst>
              </p:cNvPr>
              <p:cNvSpPr>
                <a:spLocks noRot="1" noChangeAspect="1" noMove="1" noResize="1" noEditPoints="1" noAdjustHandles="1" noChangeArrowheads="1" noChangeShapeType="1" noTextEdit="1"/>
              </p:cNvSpPr>
              <p:nvPr/>
            </p:nvSpPr>
            <p:spPr>
              <a:xfrm>
                <a:off x="525460" y="1711149"/>
                <a:ext cx="8842742" cy="2400657"/>
              </a:xfrm>
              <a:prstGeom prst="rect">
                <a:avLst/>
              </a:prstGeom>
              <a:blipFill>
                <a:blip r:embed="rId5"/>
                <a:stretch>
                  <a:fillRect l="-860" t="-1053"/>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59BDE5D-6BC7-1042-8670-830A830080ED}"/>
              </a:ext>
            </a:extLst>
          </p:cNvPr>
          <p:cNvGrpSpPr/>
          <p:nvPr/>
        </p:nvGrpSpPr>
        <p:grpSpPr>
          <a:xfrm>
            <a:off x="5710709" y="1672356"/>
            <a:ext cx="3983152" cy="2038769"/>
            <a:chOff x="6531203" y="4221418"/>
            <a:chExt cx="3983152" cy="2038769"/>
          </a:xfrm>
        </p:grpSpPr>
        <p:grpSp>
          <p:nvGrpSpPr>
            <p:cNvPr id="24" name="Group 23">
              <a:extLst>
                <a:ext uri="{FF2B5EF4-FFF2-40B4-BE49-F238E27FC236}">
                  <a16:creationId xmlns:a16="http://schemas.microsoft.com/office/drawing/2014/main" id="{ADC144B1-49D4-2149-B9B2-0AA07BA89E7E}"/>
                </a:ext>
              </a:extLst>
            </p:cNvPr>
            <p:cNvGrpSpPr/>
            <p:nvPr/>
          </p:nvGrpSpPr>
          <p:grpSpPr>
            <a:xfrm>
              <a:off x="7709717" y="4221418"/>
              <a:ext cx="2804638" cy="991385"/>
              <a:chOff x="6910684" y="1319210"/>
              <a:chExt cx="2978538" cy="1116467"/>
            </a:xfrm>
          </p:grpSpPr>
          <p:cxnSp>
            <p:nvCxnSpPr>
              <p:cNvPr id="22" name="Straight Arrow Connector 21">
                <a:extLst>
                  <a:ext uri="{FF2B5EF4-FFF2-40B4-BE49-F238E27FC236}">
                    <a16:creationId xmlns:a16="http://schemas.microsoft.com/office/drawing/2014/main" id="{0C1F8DA2-96EB-6846-94BD-F94DDB0ECC55}"/>
                  </a:ext>
                </a:extLst>
              </p:cNvPr>
              <p:cNvCxnSpPr/>
              <p:nvPr/>
            </p:nvCxnSpPr>
            <p:spPr>
              <a:xfrm>
                <a:off x="7796780" y="1759021"/>
                <a:ext cx="475488" cy="6766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267720-5820-A54D-A751-B83E8245FB08}"/>
                  </a:ext>
                </a:extLst>
              </p:cNvPr>
              <p:cNvSpPr txBox="1"/>
              <p:nvPr/>
            </p:nvSpPr>
            <p:spPr>
              <a:xfrm>
                <a:off x="6910684" y="1319210"/>
                <a:ext cx="2978538" cy="523220"/>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Optional locations (+)</a:t>
                </a:r>
              </a:p>
            </p:txBody>
          </p:sp>
        </p:grpSp>
        <p:grpSp>
          <p:nvGrpSpPr>
            <p:cNvPr id="25" name="Group 24">
              <a:extLst>
                <a:ext uri="{FF2B5EF4-FFF2-40B4-BE49-F238E27FC236}">
                  <a16:creationId xmlns:a16="http://schemas.microsoft.com/office/drawing/2014/main" id="{132D4E76-94C3-1F41-BD32-F2933F86F430}"/>
                </a:ext>
              </a:extLst>
            </p:cNvPr>
            <p:cNvGrpSpPr/>
            <p:nvPr/>
          </p:nvGrpSpPr>
          <p:grpSpPr>
            <a:xfrm>
              <a:off x="6531203" y="4705640"/>
              <a:ext cx="2079397" cy="1554547"/>
              <a:chOff x="6651958" y="1030458"/>
              <a:chExt cx="2208328" cy="1750680"/>
            </a:xfrm>
          </p:grpSpPr>
          <p:cxnSp>
            <p:nvCxnSpPr>
              <p:cNvPr id="26" name="Straight Arrow Connector 25">
                <a:extLst>
                  <a:ext uri="{FF2B5EF4-FFF2-40B4-BE49-F238E27FC236}">
                    <a16:creationId xmlns:a16="http://schemas.microsoft.com/office/drawing/2014/main" id="{E6F796DC-90B0-4D40-A090-0CA5653E0BBE}"/>
                  </a:ext>
                </a:extLst>
              </p:cNvPr>
              <p:cNvCxnSpPr>
                <a:cxnSpLocks/>
              </p:cNvCxnSpPr>
              <p:nvPr/>
            </p:nvCxnSpPr>
            <p:spPr>
              <a:xfrm>
                <a:off x="7854446" y="1730045"/>
                <a:ext cx="1005840" cy="10510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9EBE8C-9805-E648-A4DE-E7062B1B5C59}"/>
                  </a:ext>
                </a:extLst>
              </p:cNvPr>
              <p:cNvSpPr txBox="1"/>
              <p:nvPr/>
            </p:nvSpPr>
            <p:spPr>
              <a:xfrm>
                <a:off x="6651958" y="1030458"/>
                <a:ext cx="2208328" cy="1200329"/>
              </a:xfrm>
              <a:prstGeom prst="rect">
                <a:avLst/>
              </a:prstGeom>
              <a:noFill/>
            </p:spPr>
            <p:txBody>
              <a:bodyPr wrap="square" rtlCol="0">
                <a:spAutoFit/>
              </a:bodyPr>
              <a:lstStyle>
                <a:defPPr>
                  <a:defRPr kern="1200" smtId="4294967295"/>
                </a:defPPr>
              </a:lstStyle>
              <a:p>
                <a:pPr algn="just"/>
                <a:r>
                  <a:rPr lang="en-US" sz="2800" dirty="0">
                    <a:solidFill>
                      <a:schemeClr val="tx1">
                        <a:lumMod val="85000"/>
                        <a:lumOff val="15000"/>
                      </a:schemeClr>
                    </a:solidFill>
                    <a:latin typeface="DaunPenh" pitchFamily="2" charset="0"/>
                    <a:cs typeface="DaunPenh" pitchFamily="2" charset="0"/>
                  </a:rPr>
                  <a:t>Sources (</a:t>
                </a:r>
                <a:r>
                  <a:rPr lang="en-US" sz="7200" dirty="0">
                    <a:solidFill>
                      <a:srgbClr val="FF0000"/>
                    </a:solidFill>
                    <a:latin typeface="DaunPenh" pitchFamily="2" charset="0"/>
                    <a:cs typeface="DaunPenh" pitchFamily="2" charset="0"/>
                  </a:rPr>
                  <a:t>.</a:t>
                </a:r>
                <a:r>
                  <a:rPr lang="en-US" sz="2800" dirty="0">
                    <a:solidFill>
                      <a:schemeClr val="tx1">
                        <a:lumMod val="85000"/>
                        <a:lumOff val="15000"/>
                      </a:schemeClr>
                    </a:solidFill>
                    <a:latin typeface="DaunPenh" pitchFamily="2" charset="0"/>
                    <a:cs typeface="DaunPenh" pitchFamily="2" charset="0"/>
                  </a:rPr>
                  <a:t>)</a:t>
                </a:r>
                <a:endParaRPr lang="en-US" sz="2400" dirty="0">
                  <a:solidFill>
                    <a:srgbClr val="FF0000"/>
                  </a:solidFill>
                  <a:latin typeface="DaunPenh" pitchFamily="2" charset="0"/>
                  <a:cs typeface="DaunPenh" pitchFamily="2" charset="0"/>
                </a:endParaRPr>
              </a:p>
            </p:txBody>
          </p:sp>
        </p:grpSp>
        <p:cxnSp>
          <p:nvCxnSpPr>
            <p:cNvPr id="29" name="Straight Arrow Connector 28">
              <a:extLst>
                <a:ext uri="{FF2B5EF4-FFF2-40B4-BE49-F238E27FC236}">
                  <a16:creationId xmlns:a16="http://schemas.microsoft.com/office/drawing/2014/main" id="{90E88AD7-3D55-9449-BF36-AC3BFE009866}"/>
                </a:ext>
              </a:extLst>
            </p:cNvPr>
            <p:cNvCxnSpPr>
              <a:cxnSpLocks/>
            </p:cNvCxnSpPr>
            <p:nvPr/>
          </p:nvCxnSpPr>
          <p:spPr>
            <a:xfrm>
              <a:off x="8520500" y="4594065"/>
              <a:ext cx="859401" cy="6187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D7E6AAA-4AFB-BB47-8D97-E15F139AEAF1}"/>
              </a:ext>
            </a:extLst>
          </p:cNvPr>
          <p:cNvSpPr txBox="1"/>
          <p:nvPr/>
        </p:nvSpPr>
        <p:spPr>
          <a:xfrm>
            <a:off x="11010172" y="1672356"/>
            <a:ext cx="943529" cy="393042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3262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6081</TotalTime>
  <Words>9061</Words>
  <Application>Microsoft Macintosh PowerPoint</Application>
  <PresentationFormat>Widescreen</PresentationFormat>
  <Paragraphs>854</Paragraphs>
  <Slides>49</Slides>
  <Notes>44</Notes>
  <HiddenSlides>15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DaunPenh</vt:lpstr>
      <vt:lpstr>David</vt:lpstr>
      <vt:lpstr>Wingdings</vt:lpstr>
      <vt:lpstr>Office Theme</vt:lpstr>
      <vt:lpstr>Development of methods for adaptive and optimal deployment of heterogeneous sensor array for accurate representation of air pollution and its sources</vt:lpstr>
      <vt:lpstr>Air pollution monitoring</vt:lpstr>
      <vt:lpstr>Network deployment</vt:lpstr>
      <vt:lpstr>Research hypothesis</vt:lpstr>
      <vt:lpstr>Methods</vt:lpstr>
      <vt:lpstr>Multi-objective optimization</vt:lpstr>
      <vt:lpstr>Borg MOEA</vt:lpstr>
      <vt:lpstr>Multi-objective Problem formulation</vt:lpstr>
      <vt:lpstr>Simulation setup - A 1000x1000 m flat area</vt:lpstr>
      <vt:lpstr>PowerPoint Presentation</vt:lpstr>
      <vt:lpstr>Multi-objective Problem formulation</vt:lpstr>
      <vt:lpstr>Data used in the simulation</vt:lpstr>
      <vt:lpstr>ATD** model</vt:lpstr>
      <vt:lpstr>preliminary results</vt:lpstr>
      <vt:lpstr>Optimization run</vt:lpstr>
      <vt:lpstr>Initial evaluation</vt:lpstr>
      <vt:lpstr>Initial evaluation</vt:lpstr>
      <vt:lpstr>Are optimal solutions better than random solutions ? </vt:lpstr>
      <vt:lpstr>Summary and future research plan</vt:lpstr>
      <vt:lpstr>Work schedule</vt:lpstr>
      <vt:lpstr>References</vt:lpstr>
      <vt:lpstr>Day-Night</vt:lpstr>
      <vt:lpstr>Seasons - summer</vt:lpstr>
      <vt:lpstr>Seasons - winter</vt:lpstr>
      <vt:lpstr>PowerPoint Presentation</vt:lpstr>
      <vt:lpstr>Obtained solutions</vt:lpstr>
      <vt:lpstr>Obtained solutions</vt:lpstr>
      <vt:lpstr>Obtained solutions</vt:lpstr>
      <vt:lpstr>Borg –  epsilon progress (a measure of convergence speed)</vt:lpstr>
      <vt:lpstr>PowerPoint Presentation</vt:lpstr>
      <vt:lpstr>PowerPoint Presentation</vt:lpstr>
      <vt:lpstr>Related work</vt:lpstr>
      <vt:lpstr>Network deployment</vt:lpstr>
      <vt:lpstr>Meteorology</vt:lpstr>
      <vt:lpstr>PowerPoint Presentation</vt:lpstr>
      <vt:lpstr>Methods - background</vt:lpstr>
      <vt:lpstr>Evolutionary Algorithms</vt:lpstr>
      <vt:lpstr>Problem formulation - notation</vt:lpstr>
      <vt:lpstr>Problem formulation - PED</vt:lpstr>
      <vt:lpstr>Problem formulation - optimization</vt:lpstr>
      <vt:lpstr>PowerPoint Presentation</vt:lpstr>
      <vt:lpstr>PowerPoint Presentation</vt:lpstr>
      <vt:lpstr>Main assumptions</vt:lpstr>
      <vt:lpstr>Borg MOEA</vt:lpstr>
      <vt:lpstr>Summary and future work</vt:lpstr>
      <vt:lpstr>PowerPoint Presentation</vt:lpstr>
      <vt:lpstr>Putting it all together…</vt:lpstr>
      <vt:lpstr>Maximize PED (objective 1)   |  Minimize cost (objective 2)</vt:lpstr>
      <vt:lpstr>Evolutionary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methods for adaptive and optimal deployment of heterogeneous sensor array for accurate representation of air pollution and its sources</dc:title>
  <dc:creator>Idit Balachsan</dc:creator>
  <cp:lastModifiedBy>Idit Balachsan</cp:lastModifiedBy>
  <cp:revision>287</cp:revision>
  <dcterms:created xsi:type="dcterms:W3CDTF">2019-11-06T09:51:07Z</dcterms:created>
  <dcterms:modified xsi:type="dcterms:W3CDTF">2020-01-05T11:19:01Z</dcterms:modified>
</cp:coreProperties>
</file>